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3" r:id="rId26"/>
    <p:sldId id="284" r:id="rId27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1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92603"/>
            <a:ext cx="9143981" cy="4464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33476" y="350850"/>
            <a:ext cx="7077047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595959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31364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 u="sng">
                <a:solidFill>
                  <a:srgbClr val="4FC3F6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595959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92603"/>
            <a:ext cx="9143981" cy="4464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31364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595959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92603"/>
            <a:ext cx="9143981" cy="4464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58811" y="405201"/>
            <a:ext cx="372276" cy="372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31364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595959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92603"/>
            <a:ext cx="9143981" cy="4464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58811" y="405201"/>
            <a:ext cx="372276" cy="372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595959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92603"/>
            <a:ext cx="9143981" cy="44645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1952" y="1149861"/>
            <a:ext cx="8620094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31364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7636" y="1053349"/>
            <a:ext cx="7148727" cy="1511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 u="sng">
                <a:solidFill>
                  <a:srgbClr val="4FC3F6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47448" y="4857571"/>
            <a:ext cx="139700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595959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deep-learning--ud730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deep-learning--ud730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deep-learning--ud730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deep-learning--ud730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deep-learning--ud730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deep-learning--ud730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skflow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aymericdamien/TensorFlow-Examples/blob/master/notebooks/4_Utils/tensorboard_basic.ipynb" TargetMode="External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versions/r0.10/get_started/index.html" TargetMode="External"/><Relationship Id="rId3" Type="http://schemas.openxmlformats.org/officeDocument/2006/relationships/hyperlink" Target="https://github.com/jtoy/awesome-tensorflow" TargetMode="External"/><Relationship Id="rId7" Type="http://schemas.openxmlformats.org/officeDocument/2006/relationships/hyperlink" Target="https://databricks.com/blog/2016/01/25/deep-learning-with-apache-spark-and-tensorflow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presentation/d/1TVixw6ItiZ8igjp6U17tcgoFrLSaHWQmMOwjlgQY9co/pub?slide=id.p" TargetMode="External"/><Relationship Id="rId5" Type="http://schemas.openxmlformats.org/officeDocument/2006/relationships/hyperlink" Target="https://drive.google.com/open?id=1x_fzKmTZ2ZeNLFyKi9QZIOUrfnHnML7y70A8hzLDTVo" TargetMode="External"/><Relationship Id="rId4" Type="http://schemas.openxmlformats.org/officeDocument/2006/relationships/hyperlink" Target="https://github.com/tensorflow/model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deep-learning--ud730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deep-learning--ud730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deep-learning--ud730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098" y="4856025"/>
            <a:ext cx="104330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Introduction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2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4573" y="631923"/>
            <a:ext cx="4944740" cy="4030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82340" y="1287879"/>
            <a:ext cx="24307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  <a:latin typeface="Arial"/>
                <a:cs typeface="Arial"/>
              </a:rPr>
              <a:t>Introduction</a:t>
            </a:r>
            <a:r>
              <a:rPr sz="3000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0000"/>
                </a:solidFill>
                <a:latin typeface="Arial"/>
                <a:cs typeface="Arial"/>
              </a:rPr>
              <a:t>to  TensorFlow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DE2C7-543D-4B99-BB00-B7D9A963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664161"/>
            <a:ext cx="2486025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798" y="4870147"/>
            <a:ext cx="7737475" cy="11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  <a:tabLst>
                <a:tab pos="7648575" algn="l"/>
              </a:tabLst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Presentation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0" dirty="0">
                <a:solidFill>
                  <a:srgbClr val="666666"/>
                </a:solidFill>
                <a:latin typeface="Verdana"/>
                <a:cs typeface="Verdana"/>
              </a:rPr>
              <a:t>title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90" dirty="0">
                <a:solidFill>
                  <a:srgbClr val="666666"/>
                </a:solidFill>
                <a:latin typeface="Verdana"/>
                <a:cs typeface="Verdana"/>
              </a:rPr>
              <a:t>(Go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70" dirty="0">
                <a:solidFill>
                  <a:srgbClr val="666666"/>
                </a:solidFill>
                <a:latin typeface="Verdana"/>
                <a:cs typeface="Verdana"/>
              </a:rPr>
              <a:t>View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225" dirty="0">
                <a:solidFill>
                  <a:srgbClr val="666666"/>
                </a:solidFill>
                <a:latin typeface="Verdana"/>
                <a:cs typeface="Verdana"/>
              </a:rPr>
              <a:t>&gt;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5" dirty="0">
                <a:solidFill>
                  <a:srgbClr val="666666"/>
                </a:solidFill>
                <a:latin typeface="Verdana"/>
                <a:cs typeface="Verdana"/>
              </a:rPr>
              <a:t>Master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0" dirty="0">
                <a:solidFill>
                  <a:srgbClr val="666666"/>
                </a:solidFill>
                <a:latin typeface="Verdana"/>
                <a:cs typeface="Verdana"/>
              </a:rPr>
              <a:t>edit)</a:t>
            </a:r>
            <a:r>
              <a:rPr sz="700" dirty="0">
                <a:solidFill>
                  <a:srgbClr val="666666"/>
                </a:solidFill>
                <a:latin typeface="Verdana"/>
                <a:cs typeface="Verdana"/>
              </a:rPr>
              <a:t>	</a:t>
            </a:r>
            <a:r>
              <a:rPr sz="700" spc="-100" dirty="0">
                <a:solidFill>
                  <a:srgbClr val="999999"/>
                </a:solidFill>
                <a:latin typeface="Verdana"/>
                <a:cs typeface="Verdana"/>
              </a:rPr>
              <a:t>11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524" y="4926790"/>
            <a:ext cx="318262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Source: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u="sng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3"/>
              </a:rPr>
              <a:t>https://www.udacity.com/course/deep-learning--ud730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798" y="4870147"/>
            <a:ext cx="7737475" cy="11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  <a:tabLst>
                <a:tab pos="7648575" algn="l"/>
              </a:tabLst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Presentation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0" dirty="0">
                <a:solidFill>
                  <a:srgbClr val="666666"/>
                </a:solidFill>
                <a:latin typeface="Verdana"/>
                <a:cs typeface="Verdana"/>
              </a:rPr>
              <a:t>title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90" dirty="0">
                <a:solidFill>
                  <a:srgbClr val="666666"/>
                </a:solidFill>
                <a:latin typeface="Verdana"/>
                <a:cs typeface="Verdana"/>
              </a:rPr>
              <a:t>(Go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70" dirty="0">
                <a:solidFill>
                  <a:srgbClr val="666666"/>
                </a:solidFill>
                <a:latin typeface="Verdana"/>
                <a:cs typeface="Verdana"/>
              </a:rPr>
              <a:t>View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225" dirty="0">
                <a:solidFill>
                  <a:srgbClr val="666666"/>
                </a:solidFill>
                <a:latin typeface="Verdana"/>
                <a:cs typeface="Verdana"/>
              </a:rPr>
              <a:t>&gt;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5" dirty="0">
                <a:solidFill>
                  <a:srgbClr val="666666"/>
                </a:solidFill>
                <a:latin typeface="Verdana"/>
                <a:cs typeface="Verdana"/>
              </a:rPr>
              <a:t>Master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0" dirty="0">
                <a:solidFill>
                  <a:srgbClr val="666666"/>
                </a:solidFill>
                <a:latin typeface="Verdana"/>
                <a:cs typeface="Verdana"/>
              </a:rPr>
              <a:t>edit)</a:t>
            </a:r>
            <a:r>
              <a:rPr sz="700" dirty="0">
                <a:solidFill>
                  <a:srgbClr val="666666"/>
                </a:solidFill>
                <a:latin typeface="Verdana"/>
                <a:cs typeface="Verdana"/>
              </a:rPr>
              <a:t>	</a:t>
            </a:r>
            <a:r>
              <a:rPr sz="700" spc="-100" dirty="0">
                <a:solidFill>
                  <a:srgbClr val="999999"/>
                </a:solidFill>
                <a:latin typeface="Verdana"/>
                <a:cs typeface="Verdana"/>
              </a:rPr>
              <a:t>12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524" y="4926790"/>
            <a:ext cx="318262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Source: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u="sng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3"/>
              </a:rPr>
              <a:t>https://www.udacity.com/course/deep-learning--ud730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798" y="4870147"/>
            <a:ext cx="7737475" cy="11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  <a:tabLst>
                <a:tab pos="7648575" algn="l"/>
              </a:tabLst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Presentation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0" dirty="0">
                <a:solidFill>
                  <a:srgbClr val="666666"/>
                </a:solidFill>
                <a:latin typeface="Verdana"/>
                <a:cs typeface="Verdana"/>
              </a:rPr>
              <a:t>title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90" dirty="0">
                <a:solidFill>
                  <a:srgbClr val="666666"/>
                </a:solidFill>
                <a:latin typeface="Verdana"/>
                <a:cs typeface="Verdana"/>
              </a:rPr>
              <a:t>(Go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70" dirty="0">
                <a:solidFill>
                  <a:srgbClr val="666666"/>
                </a:solidFill>
                <a:latin typeface="Verdana"/>
                <a:cs typeface="Verdana"/>
              </a:rPr>
              <a:t>View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225" dirty="0">
                <a:solidFill>
                  <a:srgbClr val="666666"/>
                </a:solidFill>
                <a:latin typeface="Verdana"/>
                <a:cs typeface="Verdana"/>
              </a:rPr>
              <a:t>&gt;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5" dirty="0">
                <a:solidFill>
                  <a:srgbClr val="666666"/>
                </a:solidFill>
                <a:latin typeface="Verdana"/>
                <a:cs typeface="Verdana"/>
              </a:rPr>
              <a:t>Master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0" dirty="0">
                <a:solidFill>
                  <a:srgbClr val="666666"/>
                </a:solidFill>
                <a:latin typeface="Verdana"/>
                <a:cs typeface="Verdana"/>
              </a:rPr>
              <a:t>edit)</a:t>
            </a:r>
            <a:r>
              <a:rPr sz="700" dirty="0">
                <a:solidFill>
                  <a:srgbClr val="666666"/>
                </a:solidFill>
                <a:latin typeface="Verdana"/>
                <a:cs typeface="Verdana"/>
              </a:rPr>
              <a:t>	</a:t>
            </a:r>
            <a:r>
              <a:rPr sz="700" spc="-100" dirty="0">
                <a:solidFill>
                  <a:srgbClr val="999999"/>
                </a:solidFill>
                <a:latin typeface="Verdana"/>
                <a:cs typeface="Verdana"/>
              </a:rPr>
              <a:t>13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524" y="4926790"/>
            <a:ext cx="318262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Source: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u="sng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3"/>
              </a:rPr>
              <a:t>https://www.udacity.com/course/deep-learning--ud730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798" y="4870147"/>
            <a:ext cx="7737475" cy="11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  <a:tabLst>
                <a:tab pos="7648575" algn="l"/>
              </a:tabLst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Presentation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0" dirty="0">
                <a:solidFill>
                  <a:srgbClr val="666666"/>
                </a:solidFill>
                <a:latin typeface="Verdana"/>
                <a:cs typeface="Verdana"/>
              </a:rPr>
              <a:t>title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90" dirty="0">
                <a:solidFill>
                  <a:srgbClr val="666666"/>
                </a:solidFill>
                <a:latin typeface="Verdana"/>
                <a:cs typeface="Verdana"/>
              </a:rPr>
              <a:t>(Go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70" dirty="0">
                <a:solidFill>
                  <a:srgbClr val="666666"/>
                </a:solidFill>
                <a:latin typeface="Verdana"/>
                <a:cs typeface="Verdana"/>
              </a:rPr>
              <a:t>View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225" dirty="0">
                <a:solidFill>
                  <a:srgbClr val="666666"/>
                </a:solidFill>
                <a:latin typeface="Verdana"/>
                <a:cs typeface="Verdana"/>
              </a:rPr>
              <a:t>&gt;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5" dirty="0">
                <a:solidFill>
                  <a:srgbClr val="666666"/>
                </a:solidFill>
                <a:latin typeface="Verdana"/>
                <a:cs typeface="Verdana"/>
              </a:rPr>
              <a:t>Master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0" dirty="0">
                <a:solidFill>
                  <a:srgbClr val="666666"/>
                </a:solidFill>
                <a:latin typeface="Verdana"/>
                <a:cs typeface="Verdana"/>
              </a:rPr>
              <a:t>edit)</a:t>
            </a:r>
            <a:r>
              <a:rPr sz="700" dirty="0">
                <a:solidFill>
                  <a:srgbClr val="666666"/>
                </a:solidFill>
                <a:latin typeface="Verdana"/>
                <a:cs typeface="Verdana"/>
              </a:rPr>
              <a:t>	</a:t>
            </a:r>
            <a:r>
              <a:rPr sz="700" spc="-100" dirty="0">
                <a:solidFill>
                  <a:srgbClr val="999999"/>
                </a:solidFill>
                <a:latin typeface="Verdana"/>
                <a:cs typeface="Verdana"/>
              </a:rPr>
              <a:t>14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524" y="4926790"/>
            <a:ext cx="318262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Source: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u="sng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3"/>
              </a:rPr>
              <a:t>https://www.udacity.com/course/deep-learning--ud730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798" y="4870147"/>
            <a:ext cx="7737475" cy="11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  <a:tabLst>
                <a:tab pos="7648575" algn="l"/>
              </a:tabLst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Presentation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0" dirty="0">
                <a:solidFill>
                  <a:srgbClr val="666666"/>
                </a:solidFill>
                <a:latin typeface="Verdana"/>
                <a:cs typeface="Verdana"/>
              </a:rPr>
              <a:t>title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90" dirty="0">
                <a:solidFill>
                  <a:srgbClr val="666666"/>
                </a:solidFill>
                <a:latin typeface="Verdana"/>
                <a:cs typeface="Verdana"/>
              </a:rPr>
              <a:t>(Go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70" dirty="0">
                <a:solidFill>
                  <a:srgbClr val="666666"/>
                </a:solidFill>
                <a:latin typeface="Verdana"/>
                <a:cs typeface="Verdana"/>
              </a:rPr>
              <a:t>View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225" dirty="0">
                <a:solidFill>
                  <a:srgbClr val="666666"/>
                </a:solidFill>
                <a:latin typeface="Verdana"/>
                <a:cs typeface="Verdana"/>
              </a:rPr>
              <a:t>&gt;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5" dirty="0">
                <a:solidFill>
                  <a:srgbClr val="666666"/>
                </a:solidFill>
                <a:latin typeface="Verdana"/>
                <a:cs typeface="Verdana"/>
              </a:rPr>
              <a:t>Master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0" dirty="0">
                <a:solidFill>
                  <a:srgbClr val="666666"/>
                </a:solidFill>
                <a:latin typeface="Verdana"/>
                <a:cs typeface="Verdana"/>
              </a:rPr>
              <a:t>edit)</a:t>
            </a:r>
            <a:r>
              <a:rPr sz="700" dirty="0">
                <a:solidFill>
                  <a:srgbClr val="666666"/>
                </a:solidFill>
                <a:latin typeface="Verdana"/>
                <a:cs typeface="Verdana"/>
              </a:rPr>
              <a:t>	</a:t>
            </a:r>
            <a:r>
              <a:rPr sz="700" spc="-100" dirty="0">
                <a:solidFill>
                  <a:srgbClr val="999999"/>
                </a:solidFill>
                <a:latin typeface="Verdana"/>
                <a:cs typeface="Verdana"/>
              </a:rPr>
              <a:t>15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524" y="4926790"/>
            <a:ext cx="318262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Source: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u="sng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3"/>
              </a:rPr>
              <a:t>https://www.udacity.com/course/deep-learning--ud730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798" y="4870147"/>
            <a:ext cx="7737475" cy="11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  <a:tabLst>
                <a:tab pos="7648575" algn="l"/>
              </a:tabLst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Presentation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0" dirty="0">
                <a:solidFill>
                  <a:srgbClr val="666666"/>
                </a:solidFill>
                <a:latin typeface="Verdana"/>
                <a:cs typeface="Verdana"/>
              </a:rPr>
              <a:t>title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90" dirty="0">
                <a:solidFill>
                  <a:srgbClr val="666666"/>
                </a:solidFill>
                <a:latin typeface="Verdana"/>
                <a:cs typeface="Verdana"/>
              </a:rPr>
              <a:t>(Go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70" dirty="0">
                <a:solidFill>
                  <a:srgbClr val="666666"/>
                </a:solidFill>
                <a:latin typeface="Verdana"/>
                <a:cs typeface="Verdana"/>
              </a:rPr>
              <a:t>View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225" dirty="0">
                <a:solidFill>
                  <a:srgbClr val="666666"/>
                </a:solidFill>
                <a:latin typeface="Verdana"/>
                <a:cs typeface="Verdana"/>
              </a:rPr>
              <a:t>&gt;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5" dirty="0">
                <a:solidFill>
                  <a:srgbClr val="666666"/>
                </a:solidFill>
                <a:latin typeface="Verdana"/>
                <a:cs typeface="Verdana"/>
              </a:rPr>
              <a:t>Master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0" dirty="0">
                <a:solidFill>
                  <a:srgbClr val="666666"/>
                </a:solidFill>
                <a:latin typeface="Verdana"/>
                <a:cs typeface="Verdana"/>
              </a:rPr>
              <a:t>edit)</a:t>
            </a:r>
            <a:r>
              <a:rPr sz="700" dirty="0">
                <a:solidFill>
                  <a:srgbClr val="666666"/>
                </a:solidFill>
                <a:latin typeface="Verdana"/>
                <a:cs typeface="Verdana"/>
              </a:rPr>
              <a:t>	</a:t>
            </a:r>
            <a:r>
              <a:rPr sz="700" spc="-100" dirty="0">
                <a:solidFill>
                  <a:srgbClr val="999999"/>
                </a:solidFill>
                <a:latin typeface="Verdana"/>
                <a:cs typeface="Verdana"/>
              </a:rPr>
              <a:t>16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524" y="4926790"/>
            <a:ext cx="318262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Source: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u="sng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3"/>
              </a:rPr>
              <a:t>https://www.udacity.com/course/deep-learning--ud730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098" y="4856025"/>
            <a:ext cx="104330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Introduction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2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0148" y="4856148"/>
            <a:ext cx="11430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0" dirty="0">
                <a:solidFill>
                  <a:srgbClr val="595959"/>
                </a:solidFill>
                <a:latin typeface="Verdana"/>
                <a:cs typeface="Verdana"/>
              </a:rPr>
              <a:t>17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44553" y="1083574"/>
            <a:ext cx="3492500" cy="2132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7495" indent="-26479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78130" algn="l"/>
              </a:tabLst>
            </a:pPr>
            <a:r>
              <a:rPr sz="2200" spc="-240" dirty="0">
                <a:solidFill>
                  <a:srgbClr val="666666"/>
                </a:solidFill>
                <a:latin typeface="Verdana"/>
                <a:cs typeface="Verdana"/>
              </a:rPr>
              <a:t>What </a:t>
            </a:r>
            <a:r>
              <a:rPr sz="2200" spc="-145" dirty="0">
                <a:solidFill>
                  <a:srgbClr val="666666"/>
                </a:solidFill>
                <a:latin typeface="Verdana"/>
                <a:cs typeface="Verdana"/>
              </a:rPr>
              <a:t>is</a:t>
            </a:r>
            <a:r>
              <a:rPr sz="2200" spc="-434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180" dirty="0">
                <a:solidFill>
                  <a:srgbClr val="666666"/>
                </a:solidFill>
                <a:latin typeface="Verdana"/>
                <a:cs typeface="Verdana"/>
              </a:rPr>
              <a:t>TensorFlow?</a:t>
            </a:r>
            <a:endParaRPr sz="2200">
              <a:latin typeface="Verdana"/>
              <a:cs typeface="Verdana"/>
            </a:endParaRPr>
          </a:p>
          <a:p>
            <a:pPr marL="301625" indent="-28892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302260" algn="l"/>
              </a:tabLst>
            </a:pPr>
            <a:r>
              <a:rPr sz="2200" b="1" spc="-80" dirty="0">
                <a:solidFill>
                  <a:srgbClr val="666666"/>
                </a:solidFill>
                <a:latin typeface="Trebuchet MS"/>
                <a:cs typeface="Trebuchet MS"/>
              </a:rPr>
              <a:t>Why</a:t>
            </a:r>
            <a:r>
              <a:rPr sz="2200" b="1" spc="-21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b="1" spc="-30" dirty="0">
                <a:solidFill>
                  <a:srgbClr val="666666"/>
                </a:solidFill>
                <a:latin typeface="Trebuchet MS"/>
                <a:cs typeface="Trebuchet MS"/>
              </a:rPr>
              <a:t>would</a:t>
            </a:r>
            <a:r>
              <a:rPr sz="2200" b="1" spc="-21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b="1" spc="-35" dirty="0">
                <a:solidFill>
                  <a:srgbClr val="666666"/>
                </a:solidFill>
                <a:latin typeface="Trebuchet MS"/>
                <a:cs typeface="Trebuchet MS"/>
              </a:rPr>
              <a:t>you</a:t>
            </a:r>
            <a:r>
              <a:rPr sz="2200" b="1" spc="-21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b="1" spc="-50" dirty="0">
                <a:solidFill>
                  <a:srgbClr val="666666"/>
                </a:solidFill>
                <a:latin typeface="Trebuchet MS"/>
                <a:cs typeface="Trebuchet MS"/>
              </a:rPr>
              <a:t>use</a:t>
            </a:r>
            <a:r>
              <a:rPr sz="2200" b="1" spc="-21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b="1" spc="-10" dirty="0">
                <a:solidFill>
                  <a:srgbClr val="666666"/>
                </a:solidFill>
                <a:latin typeface="Trebuchet MS"/>
                <a:cs typeface="Trebuchet MS"/>
              </a:rPr>
              <a:t>it?</a:t>
            </a:r>
            <a:endParaRPr sz="2200">
              <a:latin typeface="Trebuchet MS"/>
              <a:cs typeface="Trebuchet MS"/>
            </a:endParaRPr>
          </a:p>
          <a:p>
            <a:pPr marL="277495" indent="-26479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278130" algn="l"/>
              </a:tabLst>
            </a:pPr>
            <a:r>
              <a:rPr sz="2200" spc="-195" dirty="0">
                <a:solidFill>
                  <a:srgbClr val="666666"/>
                </a:solidFill>
                <a:latin typeface="Verdana"/>
                <a:cs typeface="Verdana"/>
              </a:rPr>
              <a:t>How</a:t>
            </a:r>
            <a:r>
              <a:rPr sz="2200" spc="-34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185" dirty="0">
                <a:solidFill>
                  <a:srgbClr val="666666"/>
                </a:solidFill>
                <a:latin typeface="Verdana"/>
                <a:cs typeface="Verdana"/>
              </a:rPr>
              <a:t>does</a:t>
            </a:r>
            <a:r>
              <a:rPr sz="2200" spc="-34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95" dirty="0">
                <a:solidFill>
                  <a:srgbClr val="666666"/>
                </a:solidFill>
                <a:latin typeface="Verdana"/>
                <a:cs typeface="Verdana"/>
              </a:rPr>
              <a:t>it</a:t>
            </a:r>
            <a:r>
              <a:rPr sz="2200" spc="-33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204" dirty="0">
                <a:solidFill>
                  <a:srgbClr val="666666"/>
                </a:solidFill>
                <a:latin typeface="Verdana"/>
                <a:cs typeface="Verdana"/>
              </a:rPr>
              <a:t>work?</a:t>
            </a:r>
            <a:r>
              <a:rPr sz="2200" spc="-34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710" dirty="0">
                <a:solidFill>
                  <a:srgbClr val="666666"/>
                </a:solidFill>
                <a:latin typeface="Verdana"/>
                <a:cs typeface="Verdana"/>
              </a:rPr>
              <a:t>+</a:t>
            </a:r>
            <a:r>
              <a:rPr sz="2200" spc="-65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260" dirty="0">
                <a:solidFill>
                  <a:srgbClr val="666666"/>
                </a:solidFill>
                <a:latin typeface="Verdana"/>
                <a:cs typeface="Verdana"/>
              </a:rPr>
              <a:t>Demo</a:t>
            </a:r>
            <a:endParaRPr sz="2200">
              <a:latin typeface="Verdana"/>
              <a:cs typeface="Verdana"/>
            </a:endParaRPr>
          </a:p>
          <a:p>
            <a:pPr marL="277495" indent="-26479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278130" algn="l"/>
              </a:tabLst>
            </a:pPr>
            <a:r>
              <a:rPr sz="2200" spc="-175" dirty="0">
                <a:solidFill>
                  <a:srgbClr val="666666"/>
                </a:solidFill>
                <a:latin typeface="Verdana"/>
                <a:cs typeface="Verdana"/>
              </a:rPr>
              <a:t>CloudML </a:t>
            </a:r>
            <a:r>
              <a:rPr sz="2200" spc="-210" dirty="0">
                <a:solidFill>
                  <a:srgbClr val="666666"/>
                </a:solidFill>
                <a:latin typeface="Verdana"/>
                <a:cs typeface="Verdana"/>
              </a:rPr>
              <a:t>(alpha)</a:t>
            </a:r>
            <a:r>
              <a:rPr sz="2200" spc="-52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165" dirty="0">
                <a:solidFill>
                  <a:srgbClr val="666666"/>
                </a:solidFill>
                <a:latin typeface="Verdana"/>
                <a:cs typeface="Verdana"/>
              </a:rPr>
              <a:t>discussion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33457" y="350840"/>
            <a:ext cx="1148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Agenda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098" y="4856025"/>
            <a:ext cx="15875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70" dirty="0">
                <a:solidFill>
                  <a:srgbClr val="666666"/>
                </a:solidFill>
                <a:latin typeface="Verdana"/>
                <a:cs typeface="Verdana"/>
              </a:rPr>
              <a:t>Intr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6703" y="4870147"/>
            <a:ext cx="884555" cy="111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700" spc="-50" dirty="0">
                <a:solidFill>
                  <a:srgbClr val="666666"/>
                </a:solidFill>
                <a:latin typeface="Verdana"/>
                <a:cs typeface="Verdana"/>
              </a:rPr>
              <a:t>oduction</a:t>
            </a:r>
            <a:r>
              <a:rPr sz="700" spc="-13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3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0148" y="4856148"/>
            <a:ext cx="11430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0" dirty="0">
                <a:solidFill>
                  <a:srgbClr val="595959"/>
                </a:solidFill>
                <a:latin typeface="Verdana"/>
                <a:cs typeface="Verdana"/>
              </a:rPr>
              <a:t>18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33476" y="350850"/>
            <a:ext cx="59829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90" dirty="0"/>
              <a:t>Why</a:t>
            </a:r>
            <a:r>
              <a:rPr spc="-425" dirty="0"/>
              <a:t> </a:t>
            </a:r>
            <a:r>
              <a:rPr spc="-195" dirty="0"/>
              <a:t>would</a:t>
            </a:r>
            <a:r>
              <a:rPr spc="-420" dirty="0"/>
              <a:t> </a:t>
            </a:r>
            <a:r>
              <a:rPr spc="-260" dirty="0"/>
              <a:t>you</a:t>
            </a:r>
            <a:r>
              <a:rPr spc="-425" dirty="0"/>
              <a:t> </a:t>
            </a:r>
            <a:r>
              <a:rPr spc="-275" dirty="0"/>
              <a:t>use</a:t>
            </a:r>
            <a:r>
              <a:rPr spc="-420" dirty="0"/>
              <a:t> </a:t>
            </a:r>
            <a:r>
              <a:rPr spc="-285" dirty="0"/>
              <a:t>NN</a:t>
            </a:r>
            <a:r>
              <a:rPr spc="-425" dirty="0"/>
              <a:t> </a:t>
            </a:r>
            <a:r>
              <a:rPr spc="-295" dirty="0"/>
              <a:t>/</a:t>
            </a:r>
            <a:r>
              <a:rPr spc="-420" dirty="0"/>
              <a:t> </a:t>
            </a:r>
            <a:r>
              <a:rPr spc="-300" dirty="0"/>
              <a:t>Deep</a:t>
            </a:r>
            <a:r>
              <a:rPr spc="-425" dirty="0"/>
              <a:t> </a:t>
            </a:r>
            <a:r>
              <a:rPr spc="-245" dirty="0"/>
              <a:t>Learning?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65812" y="1053349"/>
            <a:ext cx="3338829" cy="274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5915">
              <a:lnSpc>
                <a:spcPct val="1161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Neural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Networks </a:t>
            </a:r>
            <a:r>
              <a:rPr sz="1400" spc="-170" dirty="0">
                <a:solidFill>
                  <a:srgbClr val="666666"/>
                </a:solidFill>
                <a:latin typeface="Verdana"/>
                <a:cs typeface="Verdana"/>
              </a:rPr>
              <a:t>(NNs) </a:t>
            </a: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are </a:t>
            </a:r>
            <a:r>
              <a:rPr sz="1400" b="1" spc="-25" dirty="0">
                <a:solidFill>
                  <a:srgbClr val="666666"/>
                </a:solidFill>
                <a:latin typeface="Trebuchet MS"/>
                <a:cs typeface="Trebuchet MS"/>
              </a:rPr>
              <a:t>universal  </a:t>
            </a:r>
            <a:r>
              <a:rPr sz="1400" b="1" spc="-35" dirty="0">
                <a:solidFill>
                  <a:srgbClr val="666666"/>
                </a:solidFill>
                <a:latin typeface="Trebuchet MS"/>
                <a:cs typeface="Trebuchet MS"/>
              </a:rPr>
              <a:t>function</a:t>
            </a:r>
            <a:r>
              <a:rPr sz="1400" b="1" spc="-1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b="1" spc="-20" dirty="0">
                <a:solidFill>
                  <a:srgbClr val="666666"/>
                </a:solidFill>
                <a:latin typeface="Trebuchet MS"/>
                <a:cs typeface="Trebuchet MS"/>
              </a:rPr>
              <a:t>approximators</a:t>
            </a:r>
            <a:r>
              <a:rPr sz="1400" b="1" spc="-1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-105" dirty="0">
                <a:solidFill>
                  <a:srgbClr val="666666"/>
                </a:solidFill>
                <a:latin typeface="Verdana"/>
                <a:cs typeface="Verdana"/>
              </a:rPr>
              <a:t>that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work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55" dirty="0">
                <a:solidFill>
                  <a:srgbClr val="666666"/>
                </a:solidFill>
                <a:latin typeface="Verdana"/>
                <a:cs typeface="Verdana"/>
              </a:rPr>
              <a:t>very  </a:t>
            </a:r>
            <a:r>
              <a:rPr sz="1400" spc="-85" dirty="0">
                <a:solidFill>
                  <a:srgbClr val="666666"/>
                </a:solidFill>
                <a:latin typeface="Verdana"/>
                <a:cs typeface="Verdana"/>
              </a:rPr>
              <a:t>well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666666"/>
                </a:solidFill>
                <a:latin typeface="Verdana"/>
                <a:cs typeface="Verdana"/>
              </a:rPr>
              <a:t>with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b="1" spc="-25" dirty="0">
                <a:solidFill>
                  <a:srgbClr val="666666"/>
                </a:solidFill>
                <a:latin typeface="Trebuchet MS"/>
                <a:cs typeface="Trebuchet MS"/>
              </a:rPr>
              <a:t>huge</a:t>
            </a:r>
            <a:r>
              <a:rPr sz="1400" b="1" spc="-1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b="1" spc="-15" dirty="0">
                <a:solidFill>
                  <a:srgbClr val="666666"/>
                </a:solidFill>
                <a:latin typeface="Trebuchet MS"/>
                <a:cs typeface="Trebuchet MS"/>
              </a:rPr>
              <a:t>datasets</a:t>
            </a:r>
            <a:endParaRPr sz="1400">
              <a:latin typeface="Trebuchet MS"/>
              <a:cs typeface="Trebuchet MS"/>
            </a:endParaRPr>
          </a:p>
          <a:p>
            <a:pPr marL="348615" marR="112395" indent="-335915">
              <a:lnSpc>
                <a:spcPct val="1161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45" dirty="0">
                <a:solidFill>
                  <a:srgbClr val="666666"/>
                </a:solidFill>
                <a:latin typeface="Verdana"/>
                <a:cs typeface="Verdana"/>
              </a:rPr>
              <a:t>NNs</a:t>
            </a:r>
            <a:r>
              <a:rPr sz="1400" spc="-22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50" dirty="0">
                <a:solidFill>
                  <a:srgbClr val="666666"/>
                </a:solidFill>
                <a:latin typeface="Verdana"/>
                <a:cs typeface="Verdana"/>
              </a:rPr>
              <a:t>/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deep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networks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666666"/>
                </a:solidFill>
                <a:latin typeface="Verdana"/>
                <a:cs typeface="Verdana"/>
              </a:rPr>
              <a:t>do</a:t>
            </a:r>
            <a:r>
              <a:rPr sz="1400" spc="-22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b="1" spc="-30" dirty="0">
                <a:solidFill>
                  <a:srgbClr val="666666"/>
                </a:solidFill>
                <a:latin typeface="Trebuchet MS"/>
                <a:cs typeface="Trebuchet MS"/>
              </a:rPr>
              <a:t>unsupervised  </a:t>
            </a:r>
            <a:r>
              <a:rPr sz="1400" b="1" spc="-45" dirty="0">
                <a:solidFill>
                  <a:srgbClr val="666666"/>
                </a:solidFill>
                <a:latin typeface="Trebuchet MS"/>
                <a:cs typeface="Trebuchet MS"/>
              </a:rPr>
              <a:t>feature</a:t>
            </a:r>
            <a:r>
              <a:rPr sz="1400" b="1" spc="-1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b="1" spc="-25" dirty="0">
                <a:solidFill>
                  <a:srgbClr val="666666"/>
                </a:solidFill>
                <a:latin typeface="Trebuchet MS"/>
                <a:cs typeface="Trebuchet MS"/>
              </a:rPr>
              <a:t>learning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Arial"/>
              <a:buChar char="●"/>
            </a:pPr>
            <a:endParaRPr sz="1900">
              <a:latin typeface="Times New Roman"/>
              <a:cs typeface="Times New Roman"/>
            </a:endParaRPr>
          </a:p>
          <a:p>
            <a:pPr marL="348615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Track</a:t>
            </a:r>
            <a:r>
              <a:rPr sz="1400" spc="-229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record,</a:t>
            </a:r>
            <a:r>
              <a:rPr sz="1400" spc="-229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being</a:t>
            </a:r>
            <a:r>
              <a:rPr sz="1400" spc="-22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666666"/>
                </a:solidFill>
                <a:latin typeface="Verdana"/>
                <a:cs typeface="Verdana"/>
              </a:rPr>
              <a:t>SotA</a:t>
            </a:r>
            <a:r>
              <a:rPr sz="1400" spc="-229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50" dirty="0">
                <a:solidFill>
                  <a:srgbClr val="666666"/>
                </a:solidFill>
                <a:latin typeface="Verdana"/>
                <a:cs typeface="Verdana"/>
              </a:rPr>
              <a:t>in:</a:t>
            </a:r>
            <a:endParaRPr sz="1400">
              <a:latin typeface="Verdana"/>
              <a:cs typeface="Verdana"/>
            </a:endParaRPr>
          </a:p>
          <a:p>
            <a:pPr marL="805815" lvl="1" indent="-335915">
              <a:lnSpc>
                <a:spcPct val="100000"/>
              </a:lnSpc>
              <a:spcBef>
                <a:spcPts val="270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sz="1400" spc="-135" dirty="0">
                <a:solidFill>
                  <a:srgbClr val="666666"/>
                </a:solidFill>
                <a:latin typeface="Verdana"/>
                <a:cs typeface="Verdana"/>
              </a:rPr>
              <a:t>image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666666"/>
                </a:solidFill>
                <a:latin typeface="Verdana"/>
                <a:cs typeface="Verdana"/>
              </a:rPr>
              <a:t>classification,</a:t>
            </a:r>
            <a:endParaRPr sz="1400">
              <a:latin typeface="Verdana"/>
              <a:cs typeface="Verdana"/>
            </a:endParaRPr>
          </a:p>
          <a:p>
            <a:pPr marL="805815" lvl="1" indent="-335915">
              <a:lnSpc>
                <a:spcPct val="100000"/>
              </a:lnSpc>
              <a:spcBef>
                <a:spcPts val="270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language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processing,</a:t>
            </a:r>
            <a:endParaRPr sz="1400">
              <a:latin typeface="Verdana"/>
              <a:cs typeface="Verdana"/>
            </a:endParaRPr>
          </a:p>
          <a:p>
            <a:pPr marL="805815" lvl="1" indent="-335915">
              <a:lnSpc>
                <a:spcPct val="100000"/>
              </a:lnSpc>
              <a:spcBef>
                <a:spcPts val="270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speech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666666"/>
                </a:solidFill>
                <a:latin typeface="Verdana"/>
                <a:cs typeface="Verdana"/>
              </a:rPr>
              <a:t>recognition,</a:t>
            </a:r>
            <a:endParaRPr sz="1400">
              <a:latin typeface="Verdana"/>
              <a:cs typeface="Verdana"/>
            </a:endParaRPr>
          </a:p>
          <a:p>
            <a:pPr marL="805815" lvl="1" indent="-335915">
              <a:lnSpc>
                <a:spcPct val="100000"/>
              </a:lnSpc>
              <a:spcBef>
                <a:spcPts val="270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sz="1400" spc="-165" dirty="0">
                <a:solidFill>
                  <a:srgbClr val="666666"/>
                </a:solidFill>
                <a:latin typeface="Verdana"/>
                <a:cs typeface="Verdana"/>
              </a:rPr>
              <a:t>...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06865" y="957573"/>
            <a:ext cx="4274516" cy="1762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9547" y="3913227"/>
            <a:ext cx="5780163" cy="12302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77064" y="2893894"/>
            <a:ext cx="3348843" cy="18849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60148" y="4856148"/>
            <a:ext cx="11430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0" dirty="0">
                <a:solidFill>
                  <a:srgbClr val="595959"/>
                </a:solidFill>
                <a:latin typeface="Verdana"/>
                <a:cs typeface="Verdana"/>
              </a:rPr>
              <a:t>19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3457" y="350840"/>
            <a:ext cx="26289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90" dirty="0"/>
              <a:t>Why</a:t>
            </a:r>
            <a:r>
              <a:rPr spc="-490" dirty="0"/>
              <a:t> </a:t>
            </a:r>
            <a:r>
              <a:rPr spc="-229" dirty="0"/>
              <a:t>TensorFlow?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44534" y="1085606"/>
            <a:ext cx="2880360" cy="332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solidFill>
                  <a:srgbClr val="666666"/>
                </a:solidFill>
                <a:latin typeface="Verdana"/>
                <a:cs typeface="Verdana"/>
              </a:rPr>
              <a:t>There</a:t>
            </a:r>
            <a:r>
              <a:rPr sz="1800" spc="-27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800" spc="-165" dirty="0">
                <a:solidFill>
                  <a:srgbClr val="666666"/>
                </a:solidFill>
                <a:latin typeface="Verdana"/>
                <a:cs typeface="Verdana"/>
              </a:rPr>
              <a:t>are</a:t>
            </a:r>
            <a:r>
              <a:rPr sz="1800" spc="-27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800" spc="-160" dirty="0">
                <a:solidFill>
                  <a:srgbClr val="666666"/>
                </a:solidFill>
                <a:latin typeface="Verdana"/>
                <a:cs typeface="Verdana"/>
              </a:rPr>
              <a:t>a</a:t>
            </a:r>
            <a:r>
              <a:rPr sz="1800" spc="-27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Verdana"/>
                <a:cs typeface="Verdana"/>
              </a:rPr>
              <a:t>lot</a:t>
            </a:r>
            <a:r>
              <a:rPr sz="1800" spc="-27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800" spc="-114" dirty="0">
                <a:solidFill>
                  <a:srgbClr val="666666"/>
                </a:solidFill>
                <a:latin typeface="Verdana"/>
                <a:cs typeface="Verdana"/>
              </a:rPr>
              <a:t>of</a:t>
            </a:r>
            <a:r>
              <a:rPr sz="1800" spc="-27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800" spc="-160" dirty="0">
                <a:solidFill>
                  <a:srgbClr val="666666"/>
                </a:solidFill>
                <a:latin typeface="Verdana"/>
                <a:cs typeface="Verdana"/>
              </a:rPr>
              <a:t>alternatives:</a:t>
            </a:r>
            <a:endParaRPr sz="1800">
              <a:latin typeface="Verdana"/>
              <a:cs typeface="Verdana"/>
            </a:endParaRPr>
          </a:p>
          <a:p>
            <a:pPr marL="469900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140" dirty="0">
                <a:solidFill>
                  <a:srgbClr val="666666"/>
                </a:solidFill>
                <a:latin typeface="Verdana"/>
                <a:cs typeface="Verdana"/>
              </a:rPr>
              <a:t>Torch</a:t>
            </a:r>
            <a:endParaRPr sz="1800">
              <a:latin typeface="Verdana"/>
              <a:cs typeface="Verdan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160" dirty="0">
                <a:solidFill>
                  <a:srgbClr val="666666"/>
                </a:solidFill>
                <a:latin typeface="Verdana"/>
                <a:cs typeface="Verdana"/>
              </a:rPr>
              <a:t>Caffe</a:t>
            </a:r>
            <a:endParaRPr sz="1800">
              <a:latin typeface="Verdana"/>
              <a:cs typeface="Verdan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155" dirty="0">
                <a:solidFill>
                  <a:srgbClr val="666666"/>
                </a:solidFill>
                <a:latin typeface="Verdana"/>
                <a:cs typeface="Verdana"/>
              </a:rPr>
              <a:t>Theano </a:t>
            </a:r>
            <a:r>
              <a:rPr sz="1800" spc="-195" dirty="0">
                <a:solidFill>
                  <a:srgbClr val="666666"/>
                </a:solidFill>
                <a:latin typeface="Verdana"/>
                <a:cs typeface="Verdana"/>
              </a:rPr>
              <a:t>(Keras,</a:t>
            </a:r>
            <a:r>
              <a:rPr sz="1800" spc="-409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800" spc="-185" dirty="0">
                <a:solidFill>
                  <a:srgbClr val="666666"/>
                </a:solidFill>
                <a:latin typeface="Verdana"/>
                <a:cs typeface="Verdana"/>
              </a:rPr>
              <a:t>Lasagne)</a:t>
            </a:r>
            <a:endParaRPr sz="1800">
              <a:latin typeface="Verdana"/>
              <a:cs typeface="Verdan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210" dirty="0">
                <a:solidFill>
                  <a:srgbClr val="666666"/>
                </a:solidFill>
                <a:latin typeface="Verdana"/>
                <a:cs typeface="Verdana"/>
              </a:rPr>
              <a:t>CuDNN</a:t>
            </a:r>
            <a:endParaRPr sz="1800">
              <a:latin typeface="Verdana"/>
              <a:cs typeface="Verdan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185" dirty="0">
                <a:solidFill>
                  <a:srgbClr val="666666"/>
                </a:solidFill>
                <a:latin typeface="Verdana"/>
                <a:cs typeface="Verdana"/>
              </a:rPr>
              <a:t>Mxnet</a:t>
            </a:r>
            <a:endParaRPr sz="1800">
              <a:latin typeface="Verdana"/>
              <a:cs typeface="Verdan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225" dirty="0">
                <a:solidFill>
                  <a:srgbClr val="666666"/>
                </a:solidFill>
                <a:latin typeface="Verdana"/>
                <a:cs typeface="Verdana"/>
              </a:rPr>
              <a:t>DSSTNE</a:t>
            </a:r>
            <a:endParaRPr sz="1800">
              <a:latin typeface="Verdana"/>
              <a:cs typeface="Verdan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155" dirty="0">
                <a:solidFill>
                  <a:srgbClr val="666666"/>
                </a:solidFill>
                <a:latin typeface="Verdana"/>
                <a:cs typeface="Verdana"/>
              </a:rPr>
              <a:t>DL4J</a:t>
            </a:r>
            <a:endParaRPr sz="1800">
              <a:latin typeface="Verdana"/>
              <a:cs typeface="Verdan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229" dirty="0">
                <a:solidFill>
                  <a:srgbClr val="666666"/>
                </a:solidFill>
                <a:latin typeface="Verdana"/>
                <a:cs typeface="Verdana"/>
              </a:rPr>
              <a:t>DIANNE</a:t>
            </a:r>
            <a:endParaRPr sz="1800">
              <a:latin typeface="Verdana"/>
              <a:cs typeface="Verdan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155" dirty="0">
                <a:solidFill>
                  <a:srgbClr val="666666"/>
                </a:solidFill>
                <a:latin typeface="Verdana"/>
                <a:cs typeface="Verdana"/>
              </a:rPr>
              <a:t>Etc.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32790" y="2584669"/>
            <a:ext cx="1498821" cy="14988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89965" y="485224"/>
            <a:ext cx="2420845" cy="15493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6311" y="3131093"/>
            <a:ext cx="1667421" cy="16674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18293" y="3807992"/>
            <a:ext cx="1987770" cy="12770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34134" y="1326297"/>
            <a:ext cx="1435421" cy="1258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098" y="4856025"/>
            <a:ext cx="104330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Introduction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2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0148" y="4856148"/>
            <a:ext cx="11430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0" dirty="0">
                <a:solidFill>
                  <a:srgbClr val="595959"/>
                </a:solidFill>
                <a:latin typeface="Verdana"/>
                <a:cs typeface="Verdana"/>
              </a:rPr>
              <a:t>20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33476" y="350850"/>
            <a:ext cx="57956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TensorFlow</a:t>
            </a:r>
            <a:r>
              <a:rPr spc="-430" dirty="0"/>
              <a:t> </a:t>
            </a:r>
            <a:r>
              <a:rPr spc="-265" dirty="0"/>
              <a:t>has</a:t>
            </a:r>
            <a:r>
              <a:rPr spc="-425" dirty="0"/>
              <a:t> </a:t>
            </a:r>
            <a:r>
              <a:rPr spc="-229" dirty="0"/>
              <a:t>the</a:t>
            </a:r>
            <a:r>
              <a:rPr spc="-425" dirty="0"/>
              <a:t> </a:t>
            </a:r>
            <a:r>
              <a:rPr spc="-229" dirty="0"/>
              <a:t>largest</a:t>
            </a:r>
            <a:r>
              <a:rPr spc="-425" dirty="0"/>
              <a:t> </a:t>
            </a:r>
            <a:r>
              <a:rPr spc="-250" dirty="0"/>
              <a:t>community</a:t>
            </a:r>
          </a:p>
        </p:txBody>
      </p:sp>
      <p:sp>
        <p:nvSpPr>
          <p:cNvPr id="6" name="object 6"/>
          <p:cNvSpPr/>
          <p:nvPr/>
        </p:nvSpPr>
        <p:spPr>
          <a:xfrm>
            <a:off x="182174" y="1315182"/>
            <a:ext cx="4482865" cy="2718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65040" y="1703908"/>
            <a:ext cx="4342816" cy="19415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44553" y="1083574"/>
            <a:ext cx="3492500" cy="2132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1625" indent="-28892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02260" algn="l"/>
              </a:tabLst>
            </a:pPr>
            <a:r>
              <a:rPr sz="2200" b="1" spc="-60" dirty="0">
                <a:solidFill>
                  <a:srgbClr val="666666"/>
                </a:solidFill>
                <a:latin typeface="Trebuchet MS"/>
                <a:cs typeface="Trebuchet MS"/>
              </a:rPr>
              <a:t>What </a:t>
            </a:r>
            <a:r>
              <a:rPr sz="2200" b="1" spc="-15" dirty="0">
                <a:solidFill>
                  <a:srgbClr val="666666"/>
                </a:solidFill>
                <a:latin typeface="Trebuchet MS"/>
                <a:cs typeface="Trebuchet MS"/>
              </a:rPr>
              <a:t>is</a:t>
            </a:r>
            <a:r>
              <a:rPr sz="2200" b="1" spc="-434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b="1" spc="-45" dirty="0">
                <a:solidFill>
                  <a:srgbClr val="666666"/>
                </a:solidFill>
                <a:latin typeface="Trebuchet MS"/>
                <a:cs typeface="Trebuchet MS"/>
              </a:rPr>
              <a:t>TensorFlow?</a:t>
            </a:r>
            <a:endParaRPr sz="2200">
              <a:latin typeface="Trebuchet MS"/>
              <a:cs typeface="Trebuchet MS"/>
            </a:endParaRPr>
          </a:p>
          <a:p>
            <a:pPr marL="277495" indent="-26479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278130" algn="l"/>
              </a:tabLst>
            </a:pPr>
            <a:r>
              <a:rPr sz="2200" spc="-310" dirty="0">
                <a:solidFill>
                  <a:srgbClr val="666666"/>
                </a:solidFill>
                <a:latin typeface="Verdana"/>
                <a:cs typeface="Verdana"/>
              </a:rPr>
              <a:t>Why </a:t>
            </a:r>
            <a:r>
              <a:rPr sz="2200" spc="-155" dirty="0">
                <a:solidFill>
                  <a:srgbClr val="666666"/>
                </a:solidFill>
                <a:latin typeface="Verdana"/>
                <a:cs typeface="Verdana"/>
              </a:rPr>
              <a:t>would</a:t>
            </a:r>
            <a:r>
              <a:rPr sz="2200" spc="-63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204" dirty="0">
                <a:solidFill>
                  <a:srgbClr val="666666"/>
                </a:solidFill>
                <a:latin typeface="Verdana"/>
                <a:cs typeface="Verdana"/>
              </a:rPr>
              <a:t>you </a:t>
            </a:r>
            <a:r>
              <a:rPr sz="2200" spc="-215" dirty="0">
                <a:solidFill>
                  <a:srgbClr val="666666"/>
                </a:solidFill>
                <a:latin typeface="Verdana"/>
                <a:cs typeface="Verdana"/>
              </a:rPr>
              <a:t>use </a:t>
            </a:r>
            <a:r>
              <a:rPr sz="2200" spc="-155" dirty="0">
                <a:solidFill>
                  <a:srgbClr val="666666"/>
                </a:solidFill>
                <a:latin typeface="Verdana"/>
                <a:cs typeface="Verdana"/>
              </a:rPr>
              <a:t>it?</a:t>
            </a:r>
            <a:endParaRPr sz="2200">
              <a:latin typeface="Verdana"/>
              <a:cs typeface="Verdana"/>
            </a:endParaRPr>
          </a:p>
          <a:p>
            <a:pPr marL="277495" indent="-26479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278130" algn="l"/>
              </a:tabLst>
            </a:pPr>
            <a:r>
              <a:rPr sz="2200" spc="-195" dirty="0">
                <a:solidFill>
                  <a:srgbClr val="666666"/>
                </a:solidFill>
                <a:latin typeface="Verdana"/>
                <a:cs typeface="Verdana"/>
              </a:rPr>
              <a:t>How</a:t>
            </a:r>
            <a:r>
              <a:rPr sz="2200" spc="-34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185" dirty="0">
                <a:solidFill>
                  <a:srgbClr val="666666"/>
                </a:solidFill>
                <a:latin typeface="Verdana"/>
                <a:cs typeface="Verdana"/>
              </a:rPr>
              <a:t>does</a:t>
            </a:r>
            <a:r>
              <a:rPr sz="2200" spc="-34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95" dirty="0">
                <a:solidFill>
                  <a:srgbClr val="666666"/>
                </a:solidFill>
                <a:latin typeface="Verdana"/>
                <a:cs typeface="Verdana"/>
              </a:rPr>
              <a:t>it</a:t>
            </a:r>
            <a:r>
              <a:rPr sz="2200" spc="-33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204" dirty="0">
                <a:solidFill>
                  <a:srgbClr val="666666"/>
                </a:solidFill>
                <a:latin typeface="Verdana"/>
                <a:cs typeface="Verdana"/>
              </a:rPr>
              <a:t>work?</a:t>
            </a:r>
            <a:r>
              <a:rPr sz="2200" spc="-34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710" dirty="0">
                <a:solidFill>
                  <a:srgbClr val="666666"/>
                </a:solidFill>
                <a:latin typeface="Verdana"/>
                <a:cs typeface="Verdana"/>
              </a:rPr>
              <a:t>+</a:t>
            </a:r>
            <a:r>
              <a:rPr sz="2200" spc="-65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260" dirty="0">
                <a:solidFill>
                  <a:srgbClr val="666666"/>
                </a:solidFill>
                <a:latin typeface="Verdana"/>
                <a:cs typeface="Verdana"/>
              </a:rPr>
              <a:t>Demo</a:t>
            </a:r>
            <a:endParaRPr sz="2200">
              <a:latin typeface="Verdana"/>
              <a:cs typeface="Verdana"/>
            </a:endParaRPr>
          </a:p>
          <a:p>
            <a:pPr marL="277495" indent="-26479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278130" algn="l"/>
              </a:tabLst>
            </a:pPr>
            <a:r>
              <a:rPr sz="2200" spc="-175" dirty="0">
                <a:solidFill>
                  <a:srgbClr val="666666"/>
                </a:solidFill>
                <a:latin typeface="Verdana"/>
                <a:cs typeface="Verdana"/>
              </a:rPr>
              <a:t>CloudML </a:t>
            </a:r>
            <a:r>
              <a:rPr sz="2200" spc="-210" dirty="0">
                <a:solidFill>
                  <a:srgbClr val="666666"/>
                </a:solidFill>
                <a:latin typeface="Verdana"/>
                <a:cs typeface="Verdana"/>
              </a:rPr>
              <a:t>(alpha)</a:t>
            </a:r>
            <a:r>
              <a:rPr sz="2200" spc="-52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165" dirty="0">
                <a:solidFill>
                  <a:srgbClr val="666666"/>
                </a:solidFill>
                <a:latin typeface="Verdana"/>
                <a:cs typeface="Verdana"/>
              </a:rPr>
              <a:t>discussion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1098" y="4857447"/>
            <a:ext cx="1043305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Introduction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2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1607" y="4857571"/>
            <a:ext cx="95250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700" spc="-100" dirty="0">
                <a:solidFill>
                  <a:srgbClr val="999999"/>
                </a:solidFill>
                <a:latin typeface="Verdana"/>
                <a:cs typeface="Verdana"/>
              </a:rPr>
              <a:t>2</a:t>
            </a:fld>
            <a:endParaRPr sz="7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3457" y="350840"/>
            <a:ext cx="1148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3476" y="350850"/>
            <a:ext cx="5485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20" dirty="0">
                <a:solidFill>
                  <a:srgbClr val="313642"/>
                </a:solidFill>
                <a:latin typeface="Verdana"/>
                <a:cs typeface="Verdana"/>
              </a:rPr>
              <a:t>TensorFlow </a:t>
            </a:r>
            <a:r>
              <a:rPr sz="2800" spc="-185" dirty="0">
                <a:solidFill>
                  <a:srgbClr val="313642"/>
                </a:solidFill>
                <a:latin typeface="Verdana"/>
                <a:cs typeface="Verdana"/>
              </a:rPr>
              <a:t>is</a:t>
            </a:r>
            <a:r>
              <a:rPr sz="2800" spc="-750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2800" spc="-305" dirty="0">
                <a:solidFill>
                  <a:srgbClr val="313642"/>
                </a:solidFill>
                <a:latin typeface="Verdana"/>
                <a:cs typeface="Verdana"/>
              </a:rPr>
              <a:t>very </a:t>
            </a:r>
            <a:r>
              <a:rPr sz="2800" spc="-200" dirty="0">
                <a:solidFill>
                  <a:srgbClr val="313642"/>
                </a:solidFill>
                <a:latin typeface="Verdana"/>
                <a:cs typeface="Verdana"/>
              </a:rPr>
              <a:t>portable/scalable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4534" y="1053349"/>
            <a:ext cx="3310890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100"/>
              </a:spcBef>
            </a:pPr>
            <a:r>
              <a:rPr sz="1400" spc="-140" dirty="0">
                <a:solidFill>
                  <a:srgbClr val="666666"/>
                </a:solidFill>
                <a:latin typeface="Verdana"/>
                <a:cs typeface="Verdana"/>
              </a:rPr>
              <a:t>Runs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666666"/>
                </a:solidFill>
                <a:latin typeface="Verdana"/>
                <a:cs typeface="Verdana"/>
              </a:rPr>
              <a:t>on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CPUs,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666666"/>
                </a:solidFill>
                <a:latin typeface="Verdana"/>
                <a:cs typeface="Verdana"/>
              </a:rPr>
              <a:t>GPUs,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666666"/>
                </a:solidFill>
                <a:latin typeface="Verdana"/>
                <a:cs typeface="Verdana"/>
              </a:rPr>
              <a:t>TPUs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over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one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666666"/>
                </a:solidFill>
                <a:latin typeface="Verdana"/>
                <a:cs typeface="Verdana"/>
              </a:rPr>
              <a:t>or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666666"/>
                </a:solidFill>
                <a:latin typeface="Verdana"/>
                <a:cs typeface="Verdana"/>
              </a:rPr>
              <a:t>more  </a:t>
            </a: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machines,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666666"/>
                </a:solidFill>
                <a:latin typeface="Verdana"/>
                <a:cs typeface="Verdana"/>
              </a:rPr>
              <a:t>but</a:t>
            </a:r>
            <a:r>
              <a:rPr sz="1400" spc="-204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666666"/>
                </a:solidFill>
                <a:latin typeface="Verdana"/>
                <a:cs typeface="Verdana"/>
              </a:rPr>
              <a:t>also</a:t>
            </a:r>
            <a:r>
              <a:rPr sz="1400" spc="-204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666666"/>
                </a:solidFill>
                <a:latin typeface="Verdana"/>
                <a:cs typeface="Verdana"/>
              </a:rPr>
              <a:t>on</a:t>
            </a:r>
            <a:r>
              <a:rPr sz="1400" spc="-204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666666"/>
                </a:solidFill>
                <a:latin typeface="Verdana"/>
                <a:cs typeface="Verdana"/>
              </a:rPr>
              <a:t>phones(android+iOS) 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and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raspberry</a:t>
            </a:r>
            <a:r>
              <a:rPr sz="1400" spc="-3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pi’s...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5411" y="791230"/>
            <a:ext cx="2575219" cy="17151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8562" y="2643344"/>
            <a:ext cx="2472069" cy="19009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6916" y="740998"/>
            <a:ext cx="2575219" cy="4402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1523" y="2346195"/>
            <a:ext cx="3502442" cy="2334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11098" y="4857447"/>
            <a:ext cx="1043305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Introduction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2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20</a:t>
            </a:fld>
            <a:endParaRPr spc="-1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3476" y="350850"/>
            <a:ext cx="59899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TensorFlow</a:t>
            </a:r>
            <a:r>
              <a:rPr spc="-425" dirty="0"/>
              <a:t> </a:t>
            </a:r>
            <a:r>
              <a:rPr spc="-185" dirty="0"/>
              <a:t>is</a:t>
            </a:r>
            <a:r>
              <a:rPr spc="-425" dirty="0"/>
              <a:t> </a:t>
            </a:r>
            <a:r>
              <a:rPr spc="-275" dirty="0"/>
              <a:t>more</a:t>
            </a:r>
            <a:r>
              <a:rPr spc="-425" dirty="0"/>
              <a:t> </a:t>
            </a:r>
            <a:r>
              <a:rPr spc="-225" dirty="0"/>
              <a:t>than</a:t>
            </a:r>
            <a:r>
              <a:rPr spc="-420" dirty="0"/>
              <a:t> </a:t>
            </a:r>
            <a:r>
              <a:rPr spc="-245" dirty="0"/>
              <a:t>an</a:t>
            </a:r>
            <a:r>
              <a:rPr spc="-425" dirty="0"/>
              <a:t> </a:t>
            </a:r>
            <a:r>
              <a:rPr spc="-365" dirty="0"/>
              <a:t>R&amp;D</a:t>
            </a:r>
            <a:r>
              <a:rPr spc="-425" dirty="0"/>
              <a:t> </a:t>
            </a:r>
            <a:r>
              <a:rPr spc="-215" dirty="0"/>
              <a:t>project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17888" y="1053349"/>
            <a:ext cx="4288790" cy="126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6545" marR="143510" indent="-283845">
              <a:lnSpc>
                <a:spcPct val="116100"/>
              </a:lnSpc>
              <a:spcBef>
                <a:spcPts val="100"/>
              </a:spcBef>
              <a:buChar char="-"/>
              <a:tabLst>
                <a:tab pos="295910" algn="l"/>
                <a:tab pos="297180" algn="l"/>
              </a:tabLst>
            </a:pPr>
            <a:r>
              <a:rPr sz="1400" spc="-100" dirty="0">
                <a:solidFill>
                  <a:srgbClr val="666666"/>
                </a:solidFill>
                <a:latin typeface="Verdana"/>
                <a:cs typeface="Verdana"/>
              </a:rPr>
              <a:t>Specific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666666"/>
                </a:solidFill>
                <a:latin typeface="Verdana"/>
                <a:cs typeface="Verdana"/>
              </a:rPr>
              <a:t>functionalities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666666"/>
                </a:solidFill>
                <a:latin typeface="Verdana"/>
                <a:cs typeface="Verdana"/>
              </a:rPr>
              <a:t>for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deployment</a:t>
            </a:r>
            <a:r>
              <a:rPr sz="1400" spc="-204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50" dirty="0">
                <a:solidFill>
                  <a:srgbClr val="666666"/>
                </a:solidFill>
                <a:latin typeface="Verdana"/>
                <a:cs typeface="Verdana"/>
              </a:rPr>
              <a:t>(TF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666666"/>
                </a:solidFill>
                <a:latin typeface="Verdana"/>
                <a:cs typeface="Verdana"/>
              </a:rPr>
              <a:t>Serving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50" dirty="0">
                <a:solidFill>
                  <a:srgbClr val="666666"/>
                </a:solidFill>
                <a:latin typeface="Verdana"/>
                <a:cs typeface="Verdana"/>
              </a:rPr>
              <a:t>/ 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CloudML)</a:t>
            </a:r>
            <a:endParaRPr sz="1400">
              <a:latin typeface="Verdana"/>
              <a:cs typeface="Verdana"/>
            </a:endParaRPr>
          </a:p>
          <a:p>
            <a:pPr marL="296545" indent="-283845">
              <a:lnSpc>
                <a:spcPct val="100000"/>
              </a:lnSpc>
              <a:spcBef>
                <a:spcPts val="270"/>
              </a:spcBef>
              <a:buChar char="-"/>
              <a:tabLst>
                <a:tab pos="295910" algn="l"/>
                <a:tab pos="297180" algn="l"/>
              </a:tabLst>
            </a:pP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Easier/more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666666"/>
                </a:solidFill>
                <a:latin typeface="Verdana"/>
                <a:cs typeface="Verdana"/>
              </a:rPr>
              <a:t>documentation</a:t>
            </a:r>
            <a:r>
              <a:rPr sz="1400" spc="-204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(for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666666"/>
                </a:solidFill>
                <a:latin typeface="Verdana"/>
                <a:cs typeface="Verdana"/>
              </a:rPr>
              <a:t>more</a:t>
            </a:r>
            <a:r>
              <a:rPr sz="1400" spc="-204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general</a:t>
            </a:r>
            <a:r>
              <a:rPr sz="1400" spc="-204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666666"/>
                </a:solidFill>
                <a:latin typeface="Verdana"/>
                <a:cs typeface="Verdana"/>
              </a:rPr>
              <a:t>public)</a:t>
            </a:r>
            <a:endParaRPr sz="1400">
              <a:latin typeface="Verdana"/>
              <a:cs typeface="Verdana"/>
            </a:endParaRPr>
          </a:p>
          <a:p>
            <a:pPr marL="296545" indent="-283845">
              <a:lnSpc>
                <a:spcPct val="100000"/>
              </a:lnSpc>
              <a:spcBef>
                <a:spcPts val="270"/>
              </a:spcBef>
              <a:buChar char="-"/>
              <a:tabLst>
                <a:tab pos="295910" algn="l"/>
                <a:tab pos="297180" algn="l"/>
              </a:tabLst>
            </a:pP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Included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666666"/>
                </a:solidFill>
                <a:latin typeface="Verdana"/>
                <a:cs typeface="Verdana"/>
              </a:rPr>
              <a:t>visualization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666666"/>
                </a:solidFill>
                <a:latin typeface="Verdana"/>
                <a:cs typeface="Verdana"/>
              </a:rPr>
              <a:t>tool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(Tensorboard)</a:t>
            </a:r>
            <a:endParaRPr sz="1400">
              <a:latin typeface="Verdana"/>
              <a:cs typeface="Verdana"/>
            </a:endParaRPr>
          </a:p>
          <a:p>
            <a:pPr marL="296545" indent="-283845">
              <a:lnSpc>
                <a:spcPct val="100000"/>
              </a:lnSpc>
              <a:spcBef>
                <a:spcPts val="270"/>
              </a:spcBef>
              <a:buChar char="-"/>
              <a:tabLst>
                <a:tab pos="295910" algn="l"/>
                <a:tab pos="297180" algn="l"/>
              </a:tabLst>
            </a:pPr>
            <a:r>
              <a:rPr sz="1400" spc="-100" dirty="0">
                <a:solidFill>
                  <a:srgbClr val="666666"/>
                </a:solidFill>
                <a:latin typeface="Verdana"/>
                <a:cs typeface="Verdana"/>
              </a:rPr>
              <a:t>Simplified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666666"/>
                </a:solidFill>
                <a:latin typeface="Verdana"/>
                <a:cs typeface="Verdana"/>
              </a:rPr>
              <a:t>interfaces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666666"/>
                </a:solidFill>
                <a:latin typeface="Verdana"/>
                <a:cs typeface="Verdana"/>
              </a:rPr>
              <a:t>like</a:t>
            </a:r>
            <a:r>
              <a:rPr sz="1400" spc="-220" dirty="0">
                <a:solidFill>
                  <a:srgbClr val="4FC3F6"/>
                </a:solidFill>
                <a:latin typeface="Verdana"/>
                <a:cs typeface="Verdana"/>
              </a:rPr>
              <a:t> </a:t>
            </a:r>
            <a:r>
              <a:rPr sz="1400" u="sng" spc="-12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SKFlow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88290" y="1873621"/>
            <a:ext cx="4555690" cy="2931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1098" y="4857447"/>
            <a:ext cx="1043305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Introduction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2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21</a:t>
            </a:fld>
            <a:endParaRPr spc="-1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44553" y="1083574"/>
            <a:ext cx="3563620" cy="2132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7495" indent="-26479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78130" algn="l"/>
              </a:tabLst>
            </a:pPr>
            <a:r>
              <a:rPr sz="2200" spc="-240" dirty="0">
                <a:solidFill>
                  <a:srgbClr val="666666"/>
                </a:solidFill>
                <a:latin typeface="Verdana"/>
                <a:cs typeface="Verdana"/>
              </a:rPr>
              <a:t>What </a:t>
            </a:r>
            <a:r>
              <a:rPr sz="2200" spc="-145" dirty="0">
                <a:solidFill>
                  <a:srgbClr val="666666"/>
                </a:solidFill>
                <a:latin typeface="Verdana"/>
                <a:cs typeface="Verdana"/>
              </a:rPr>
              <a:t>is</a:t>
            </a:r>
            <a:r>
              <a:rPr sz="2200" spc="-434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180" dirty="0">
                <a:solidFill>
                  <a:srgbClr val="666666"/>
                </a:solidFill>
                <a:latin typeface="Verdana"/>
                <a:cs typeface="Verdana"/>
              </a:rPr>
              <a:t>TensorFlow?</a:t>
            </a:r>
            <a:endParaRPr sz="2200">
              <a:latin typeface="Verdana"/>
              <a:cs typeface="Verdana"/>
            </a:endParaRPr>
          </a:p>
          <a:p>
            <a:pPr marL="277495" indent="-26479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278130" algn="l"/>
              </a:tabLst>
            </a:pPr>
            <a:r>
              <a:rPr sz="2200" spc="-310" dirty="0">
                <a:solidFill>
                  <a:srgbClr val="666666"/>
                </a:solidFill>
                <a:latin typeface="Verdana"/>
                <a:cs typeface="Verdana"/>
              </a:rPr>
              <a:t>Why </a:t>
            </a:r>
            <a:r>
              <a:rPr sz="2200" spc="-155" dirty="0">
                <a:solidFill>
                  <a:srgbClr val="666666"/>
                </a:solidFill>
                <a:latin typeface="Verdana"/>
                <a:cs typeface="Verdana"/>
              </a:rPr>
              <a:t>would</a:t>
            </a:r>
            <a:r>
              <a:rPr sz="2200" spc="-6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204" dirty="0">
                <a:solidFill>
                  <a:srgbClr val="666666"/>
                </a:solidFill>
                <a:latin typeface="Verdana"/>
                <a:cs typeface="Verdana"/>
              </a:rPr>
              <a:t>you </a:t>
            </a:r>
            <a:r>
              <a:rPr sz="2200" spc="-215" dirty="0">
                <a:solidFill>
                  <a:srgbClr val="666666"/>
                </a:solidFill>
                <a:latin typeface="Verdana"/>
                <a:cs typeface="Verdana"/>
              </a:rPr>
              <a:t>use </a:t>
            </a:r>
            <a:r>
              <a:rPr sz="2200" spc="-155" dirty="0">
                <a:solidFill>
                  <a:srgbClr val="666666"/>
                </a:solidFill>
                <a:latin typeface="Verdana"/>
                <a:cs typeface="Verdana"/>
              </a:rPr>
              <a:t>it?</a:t>
            </a:r>
            <a:endParaRPr sz="2200">
              <a:latin typeface="Verdana"/>
              <a:cs typeface="Verdana"/>
            </a:endParaRPr>
          </a:p>
          <a:p>
            <a:pPr marL="301625" indent="-28892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302260" algn="l"/>
              </a:tabLst>
            </a:pPr>
            <a:r>
              <a:rPr sz="2200" b="1" spc="-25" dirty="0">
                <a:solidFill>
                  <a:srgbClr val="666666"/>
                </a:solidFill>
                <a:latin typeface="Trebuchet MS"/>
                <a:cs typeface="Trebuchet MS"/>
              </a:rPr>
              <a:t>How</a:t>
            </a:r>
            <a:r>
              <a:rPr sz="2200" b="1" spc="-2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b="1" spc="-35" dirty="0">
                <a:solidFill>
                  <a:srgbClr val="666666"/>
                </a:solidFill>
                <a:latin typeface="Trebuchet MS"/>
                <a:cs typeface="Trebuchet MS"/>
              </a:rPr>
              <a:t>does</a:t>
            </a:r>
            <a:r>
              <a:rPr sz="2200" b="1" spc="-2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b="1" spc="-40" dirty="0">
                <a:solidFill>
                  <a:srgbClr val="666666"/>
                </a:solidFill>
                <a:latin typeface="Trebuchet MS"/>
                <a:cs typeface="Trebuchet MS"/>
              </a:rPr>
              <a:t>it</a:t>
            </a:r>
            <a:r>
              <a:rPr sz="2200" b="1" spc="-2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b="1" spc="-10" dirty="0">
                <a:solidFill>
                  <a:srgbClr val="666666"/>
                </a:solidFill>
                <a:latin typeface="Trebuchet MS"/>
                <a:cs typeface="Trebuchet MS"/>
              </a:rPr>
              <a:t>work?</a:t>
            </a:r>
            <a:r>
              <a:rPr sz="2200" b="1" spc="-2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b="1" spc="-130" dirty="0">
                <a:solidFill>
                  <a:srgbClr val="666666"/>
                </a:solidFill>
                <a:latin typeface="Trebuchet MS"/>
                <a:cs typeface="Trebuchet MS"/>
              </a:rPr>
              <a:t>+</a:t>
            </a:r>
            <a:r>
              <a:rPr sz="2200" b="1" spc="-2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b="1" spc="-45" dirty="0">
                <a:solidFill>
                  <a:srgbClr val="666666"/>
                </a:solidFill>
                <a:latin typeface="Trebuchet MS"/>
                <a:cs typeface="Trebuchet MS"/>
              </a:rPr>
              <a:t>Demo</a:t>
            </a:r>
            <a:endParaRPr sz="2200">
              <a:latin typeface="Trebuchet MS"/>
              <a:cs typeface="Trebuchet MS"/>
            </a:endParaRPr>
          </a:p>
          <a:p>
            <a:pPr marL="277495" indent="-26479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278130" algn="l"/>
              </a:tabLst>
            </a:pPr>
            <a:r>
              <a:rPr sz="2200" spc="-175" dirty="0">
                <a:solidFill>
                  <a:srgbClr val="666666"/>
                </a:solidFill>
                <a:latin typeface="Verdana"/>
                <a:cs typeface="Verdana"/>
              </a:rPr>
              <a:t>CloudML </a:t>
            </a:r>
            <a:r>
              <a:rPr sz="2200" spc="-210" dirty="0">
                <a:solidFill>
                  <a:srgbClr val="666666"/>
                </a:solidFill>
                <a:latin typeface="Verdana"/>
                <a:cs typeface="Verdana"/>
              </a:rPr>
              <a:t>(alpha)</a:t>
            </a:r>
            <a:r>
              <a:rPr sz="2200" spc="-509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165" dirty="0">
                <a:solidFill>
                  <a:srgbClr val="666666"/>
                </a:solidFill>
                <a:latin typeface="Verdana"/>
                <a:cs typeface="Verdana"/>
              </a:rPr>
              <a:t>discussion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1098" y="4857447"/>
            <a:ext cx="1043305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Introduction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2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22</a:t>
            </a:fld>
            <a:endParaRPr spc="-100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3457" y="350840"/>
            <a:ext cx="1148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Agenda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3457" y="350840"/>
            <a:ext cx="27425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How</a:t>
            </a:r>
            <a:r>
              <a:rPr spc="-445" dirty="0"/>
              <a:t> </a:t>
            </a:r>
            <a:r>
              <a:rPr spc="-235" dirty="0"/>
              <a:t>does</a:t>
            </a:r>
            <a:r>
              <a:rPr spc="-445" dirty="0"/>
              <a:t> </a:t>
            </a:r>
            <a:r>
              <a:rPr spc="-120" dirty="0"/>
              <a:t>it</a:t>
            </a:r>
            <a:r>
              <a:rPr spc="-445" dirty="0"/>
              <a:t> </a:t>
            </a:r>
            <a:r>
              <a:rPr spc="-26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618548" y="1466172"/>
            <a:ext cx="4592915" cy="251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2023" y="1213987"/>
            <a:ext cx="403415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Number Recognition \w TF explained </a:t>
            </a:r>
            <a:r>
              <a:rPr sz="1400" dirty="0">
                <a:latin typeface="Arial"/>
                <a:cs typeface="Arial"/>
              </a:rPr>
              <a:t>(in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notebook)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61042" y="1213987"/>
            <a:ext cx="2296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Speech </a:t>
            </a:r>
            <a:r>
              <a:rPr sz="1400" dirty="0">
                <a:latin typeface="Arial"/>
                <a:cs typeface="Arial"/>
              </a:rPr>
              <a:t>classification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(demo)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36341" y="4129755"/>
            <a:ext cx="29102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Great </a:t>
            </a:r>
            <a:r>
              <a:rPr sz="1400" dirty="0">
                <a:latin typeface="Arial"/>
                <a:cs typeface="Arial"/>
              </a:rPr>
              <a:t>starting </a:t>
            </a:r>
            <a:r>
              <a:rPr sz="1400" spc="-5" dirty="0">
                <a:latin typeface="Arial"/>
                <a:cs typeface="Arial"/>
              </a:rPr>
              <a:t>point:  </a:t>
            </a:r>
            <a:r>
              <a:rPr sz="1400" u="heavy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3"/>
              </a:rPr>
              <a:t>https://github.com/tensorflow/models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24264" y="1807171"/>
            <a:ext cx="3356168" cy="18147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68897" y="4164083"/>
            <a:ext cx="18605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Tensorboard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notebook:  </a:t>
            </a:r>
            <a:r>
              <a:rPr sz="1400" u="heavy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5"/>
              </a:rPr>
              <a:t>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1098" y="4857447"/>
            <a:ext cx="1043305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Introduction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2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23</a:t>
            </a:fld>
            <a:endParaRPr spc="-1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44553" y="1083574"/>
            <a:ext cx="3685540" cy="2132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7495" indent="-26479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78130" algn="l"/>
              </a:tabLst>
            </a:pPr>
            <a:r>
              <a:rPr sz="2200" spc="-240" dirty="0">
                <a:solidFill>
                  <a:srgbClr val="666666"/>
                </a:solidFill>
                <a:latin typeface="Verdana"/>
                <a:cs typeface="Verdana"/>
              </a:rPr>
              <a:t>What </a:t>
            </a:r>
            <a:r>
              <a:rPr sz="2200" spc="-145" dirty="0">
                <a:solidFill>
                  <a:srgbClr val="666666"/>
                </a:solidFill>
                <a:latin typeface="Verdana"/>
                <a:cs typeface="Verdana"/>
              </a:rPr>
              <a:t>is</a:t>
            </a:r>
            <a:r>
              <a:rPr sz="2200" spc="-43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180" dirty="0">
                <a:solidFill>
                  <a:srgbClr val="666666"/>
                </a:solidFill>
                <a:latin typeface="Verdana"/>
                <a:cs typeface="Verdana"/>
              </a:rPr>
              <a:t>TensorFlow?</a:t>
            </a:r>
            <a:endParaRPr sz="2200" dirty="0">
              <a:latin typeface="Verdana"/>
              <a:cs typeface="Verdana"/>
            </a:endParaRPr>
          </a:p>
          <a:p>
            <a:pPr marL="277495" indent="-26479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278130" algn="l"/>
              </a:tabLst>
            </a:pPr>
            <a:r>
              <a:rPr sz="2200" spc="-310" dirty="0">
                <a:solidFill>
                  <a:srgbClr val="666666"/>
                </a:solidFill>
                <a:latin typeface="Verdana"/>
                <a:cs typeface="Verdana"/>
              </a:rPr>
              <a:t>Why </a:t>
            </a:r>
            <a:r>
              <a:rPr sz="2200" spc="-155" dirty="0">
                <a:solidFill>
                  <a:srgbClr val="666666"/>
                </a:solidFill>
                <a:latin typeface="Verdana"/>
                <a:cs typeface="Verdana"/>
              </a:rPr>
              <a:t>would</a:t>
            </a:r>
            <a:r>
              <a:rPr sz="2200" spc="-6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204" dirty="0">
                <a:solidFill>
                  <a:srgbClr val="666666"/>
                </a:solidFill>
                <a:latin typeface="Verdana"/>
                <a:cs typeface="Verdana"/>
              </a:rPr>
              <a:t>you </a:t>
            </a:r>
            <a:r>
              <a:rPr sz="2200" spc="-215" dirty="0">
                <a:solidFill>
                  <a:srgbClr val="666666"/>
                </a:solidFill>
                <a:latin typeface="Verdana"/>
                <a:cs typeface="Verdana"/>
              </a:rPr>
              <a:t>use </a:t>
            </a:r>
            <a:r>
              <a:rPr sz="2200" spc="-155" dirty="0">
                <a:solidFill>
                  <a:srgbClr val="666666"/>
                </a:solidFill>
                <a:latin typeface="Verdana"/>
                <a:cs typeface="Verdana"/>
              </a:rPr>
              <a:t>it?</a:t>
            </a:r>
            <a:endParaRPr sz="2200" dirty="0">
              <a:latin typeface="Verdana"/>
              <a:cs typeface="Verdana"/>
            </a:endParaRPr>
          </a:p>
          <a:p>
            <a:pPr marL="277495" indent="-26479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278130" algn="l"/>
              </a:tabLst>
            </a:pPr>
            <a:r>
              <a:rPr sz="2200" spc="-195" dirty="0">
                <a:solidFill>
                  <a:srgbClr val="666666"/>
                </a:solidFill>
                <a:latin typeface="Verdana"/>
                <a:cs typeface="Verdana"/>
              </a:rPr>
              <a:t>How</a:t>
            </a:r>
            <a:r>
              <a:rPr sz="2200" spc="-34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185" dirty="0">
                <a:solidFill>
                  <a:srgbClr val="666666"/>
                </a:solidFill>
                <a:latin typeface="Verdana"/>
                <a:cs typeface="Verdana"/>
              </a:rPr>
              <a:t>does</a:t>
            </a:r>
            <a:r>
              <a:rPr sz="2200" spc="-33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95" dirty="0">
                <a:solidFill>
                  <a:srgbClr val="666666"/>
                </a:solidFill>
                <a:latin typeface="Verdana"/>
                <a:cs typeface="Verdana"/>
              </a:rPr>
              <a:t>it</a:t>
            </a:r>
            <a:r>
              <a:rPr sz="2200" spc="-33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204" dirty="0">
                <a:solidFill>
                  <a:srgbClr val="666666"/>
                </a:solidFill>
                <a:latin typeface="Verdana"/>
                <a:cs typeface="Verdana"/>
              </a:rPr>
              <a:t>work?</a:t>
            </a:r>
            <a:r>
              <a:rPr sz="2200" spc="-33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710" dirty="0">
                <a:solidFill>
                  <a:srgbClr val="666666"/>
                </a:solidFill>
                <a:latin typeface="Verdana"/>
                <a:cs typeface="Verdana"/>
              </a:rPr>
              <a:t>+</a:t>
            </a:r>
            <a:r>
              <a:rPr sz="2200" spc="-65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260" dirty="0">
                <a:solidFill>
                  <a:srgbClr val="666666"/>
                </a:solidFill>
                <a:latin typeface="Verdana"/>
                <a:cs typeface="Verdana"/>
              </a:rPr>
              <a:t>Demo</a:t>
            </a:r>
            <a:endParaRPr sz="2200" dirty="0">
              <a:latin typeface="Verdana"/>
              <a:cs typeface="Verdana"/>
            </a:endParaRPr>
          </a:p>
          <a:p>
            <a:pPr marL="301625" indent="-28892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302260" algn="l"/>
              </a:tabLst>
            </a:pPr>
            <a:r>
              <a:rPr lang="en-IN" sz="2200" b="1" spc="-35" dirty="0">
                <a:solidFill>
                  <a:srgbClr val="666666"/>
                </a:solidFill>
                <a:latin typeface="Trebuchet MS"/>
                <a:cs typeface="Trebuchet MS"/>
              </a:rPr>
              <a:t>TF on Cloud – Azure 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1098" y="4857447"/>
            <a:ext cx="1043305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Introduction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2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24</a:t>
            </a:fld>
            <a:endParaRPr spc="-100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3457" y="350840"/>
            <a:ext cx="1148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Agenda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516255" indent="-283845">
              <a:lnSpc>
                <a:spcPct val="100000"/>
              </a:lnSpc>
              <a:spcBef>
                <a:spcPts val="370"/>
              </a:spcBef>
              <a:buChar char="-"/>
              <a:tabLst>
                <a:tab pos="516255" algn="l"/>
                <a:tab pos="517525" algn="l"/>
              </a:tabLst>
            </a:pPr>
            <a:r>
              <a:rPr u="none" spc="-125" dirty="0">
                <a:solidFill>
                  <a:srgbClr val="666666"/>
                </a:solidFill>
              </a:rPr>
              <a:t>Curated</a:t>
            </a:r>
            <a:r>
              <a:rPr u="none" spc="-215" dirty="0">
                <a:solidFill>
                  <a:srgbClr val="666666"/>
                </a:solidFill>
              </a:rPr>
              <a:t> </a:t>
            </a:r>
            <a:r>
              <a:rPr u="none" spc="-75" dirty="0">
                <a:solidFill>
                  <a:srgbClr val="666666"/>
                </a:solidFill>
              </a:rPr>
              <a:t>list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90" dirty="0">
                <a:solidFill>
                  <a:srgbClr val="666666"/>
                </a:solidFill>
              </a:rPr>
              <a:t>of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114" dirty="0">
                <a:solidFill>
                  <a:srgbClr val="666666"/>
                </a:solidFill>
              </a:rPr>
              <a:t>TF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140" dirty="0">
                <a:solidFill>
                  <a:srgbClr val="666666"/>
                </a:solidFill>
              </a:rPr>
              <a:t>resources:</a:t>
            </a:r>
            <a:r>
              <a:rPr u="none" spc="-220" dirty="0"/>
              <a:t> </a:t>
            </a:r>
            <a:r>
              <a:rPr spc="-125" dirty="0">
                <a:hlinkClick r:id="rId3"/>
              </a:rPr>
              <a:t>https://github.com/jtoy/awesome-tensorflow</a:t>
            </a:r>
          </a:p>
          <a:p>
            <a:pPr marL="516255" indent="-283845">
              <a:lnSpc>
                <a:spcPct val="100000"/>
              </a:lnSpc>
              <a:spcBef>
                <a:spcPts val="270"/>
              </a:spcBef>
              <a:buChar char="-"/>
              <a:tabLst>
                <a:tab pos="516255" algn="l"/>
                <a:tab pos="517525" algn="l"/>
              </a:tabLst>
            </a:pPr>
            <a:r>
              <a:rPr u="none" spc="-110" dirty="0">
                <a:solidFill>
                  <a:srgbClr val="666666"/>
                </a:solidFill>
              </a:rPr>
              <a:t>Models</a:t>
            </a:r>
            <a:r>
              <a:rPr u="none" spc="-215" dirty="0">
                <a:solidFill>
                  <a:srgbClr val="666666"/>
                </a:solidFill>
              </a:rPr>
              <a:t> </a:t>
            </a:r>
            <a:r>
              <a:rPr u="none" spc="-120" dirty="0">
                <a:solidFill>
                  <a:srgbClr val="666666"/>
                </a:solidFill>
              </a:rPr>
              <a:t>implemented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80" dirty="0">
                <a:solidFill>
                  <a:srgbClr val="666666"/>
                </a:solidFill>
              </a:rPr>
              <a:t>in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175" dirty="0">
                <a:solidFill>
                  <a:srgbClr val="666666"/>
                </a:solidFill>
              </a:rPr>
              <a:t>TF:</a:t>
            </a:r>
            <a:r>
              <a:rPr u="none" spc="-220" dirty="0"/>
              <a:t> </a:t>
            </a:r>
            <a:r>
              <a:rPr spc="-120" dirty="0">
                <a:hlinkClick r:id="rId4"/>
              </a:rPr>
              <a:t>https://github.com/tensorflow/models</a:t>
            </a:r>
          </a:p>
          <a:p>
            <a:pPr marL="516255" indent="-283845">
              <a:lnSpc>
                <a:spcPct val="100000"/>
              </a:lnSpc>
              <a:spcBef>
                <a:spcPts val="270"/>
              </a:spcBef>
              <a:buChar char="-"/>
              <a:tabLst>
                <a:tab pos="516255" algn="l"/>
                <a:tab pos="517525" algn="l"/>
              </a:tabLst>
            </a:pPr>
            <a:r>
              <a:rPr u="none" spc="-110" dirty="0">
                <a:solidFill>
                  <a:srgbClr val="666666"/>
                </a:solidFill>
              </a:rPr>
              <a:t>Slides</a:t>
            </a:r>
            <a:r>
              <a:rPr u="none" spc="-215" dirty="0">
                <a:solidFill>
                  <a:srgbClr val="666666"/>
                </a:solidFill>
              </a:rPr>
              <a:t> </a:t>
            </a:r>
            <a:r>
              <a:rPr u="none" spc="-95" dirty="0">
                <a:solidFill>
                  <a:srgbClr val="666666"/>
                </a:solidFill>
              </a:rPr>
              <a:t>“TF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100" dirty="0">
                <a:solidFill>
                  <a:srgbClr val="666666"/>
                </a:solidFill>
              </a:rPr>
              <a:t>tricks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90" dirty="0">
                <a:solidFill>
                  <a:srgbClr val="666666"/>
                </a:solidFill>
              </a:rPr>
              <a:t>of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114" dirty="0">
                <a:solidFill>
                  <a:srgbClr val="666666"/>
                </a:solidFill>
              </a:rPr>
              <a:t>the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130" dirty="0">
                <a:solidFill>
                  <a:srgbClr val="666666"/>
                </a:solidFill>
              </a:rPr>
              <a:t>trade”:</a:t>
            </a:r>
            <a:r>
              <a:rPr u="none" spc="-220" dirty="0"/>
              <a:t> </a:t>
            </a:r>
            <a:r>
              <a:rPr spc="-140" dirty="0">
                <a:hlinkClick r:id="rId5"/>
              </a:rPr>
              <a:t>https://drive.google.com/open?id=x_</a:t>
            </a:r>
            <a:r>
              <a:rPr u="none" spc="-140" dirty="0">
                <a:solidFill>
                  <a:srgbClr val="666666"/>
                </a:solidFill>
              </a:rPr>
              <a:t>...</a:t>
            </a:r>
          </a:p>
          <a:p>
            <a:pPr marL="516255" indent="-283845">
              <a:lnSpc>
                <a:spcPct val="100000"/>
              </a:lnSpc>
              <a:spcBef>
                <a:spcPts val="270"/>
              </a:spcBef>
              <a:buChar char="-"/>
              <a:tabLst>
                <a:tab pos="516255" algn="l"/>
                <a:tab pos="517525" algn="l"/>
              </a:tabLst>
            </a:pPr>
            <a:r>
              <a:rPr u="none" spc="-110" dirty="0">
                <a:solidFill>
                  <a:srgbClr val="666666"/>
                </a:solidFill>
              </a:rPr>
              <a:t>Slides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95" dirty="0">
                <a:solidFill>
                  <a:srgbClr val="666666"/>
                </a:solidFill>
              </a:rPr>
              <a:t>“TF</a:t>
            </a:r>
            <a:r>
              <a:rPr u="none" spc="-204" dirty="0">
                <a:solidFill>
                  <a:srgbClr val="666666"/>
                </a:solidFill>
              </a:rPr>
              <a:t> </a:t>
            </a:r>
            <a:r>
              <a:rPr u="none" spc="-114" dirty="0">
                <a:solidFill>
                  <a:srgbClr val="666666"/>
                </a:solidFill>
              </a:rPr>
              <a:t>and</a:t>
            </a:r>
            <a:r>
              <a:rPr u="none" spc="-204" dirty="0">
                <a:solidFill>
                  <a:srgbClr val="666666"/>
                </a:solidFill>
              </a:rPr>
              <a:t> </a:t>
            </a:r>
            <a:r>
              <a:rPr u="none" spc="-150" dirty="0">
                <a:solidFill>
                  <a:srgbClr val="666666"/>
                </a:solidFill>
              </a:rPr>
              <a:t>Deep</a:t>
            </a:r>
            <a:r>
              <a:rPr u="none" spc="-204" dirty="0">
                <a:solidFill>
                  <a:srgbClr val="666666"/>
                </a:solidFill>
              </a:rPr>
              <a:t> </a:t>
            </a:r>
            <a:r>
              <a:rPr u="none" spc="-120" dirty="0">
                <a:solidFill>
                  <a:srgbClr val="666666"/>
                </a:solidFill>
              </a:rPr>
              <a:t>Learning</a:t>
            </a:r>
            <a:r>
              <a:rPr u="none" spc="-204" dirty="0">
                <a:solidFill>
                  <a:srgbClr val="666666"/>
                </a:solidFill>
              </a:rPr>
              <a:t> </a:t>
            </a:r>
            <a:r>
              <a:rPr u="none" spc="-100" dirty="0">
                <a:solidFill>
                  <a:srgbClr val="666666"/>
                </a:solidFill>
              </a:rPr>
              <a:t>without</a:t>
            </a:r>
            <a:r>
              <a:rPr u="none" spc="-204" dirty="0">
                <a:solidFill>
                  <a:srgbClr val="666666"/>
                </a:solidFill>
              </a:rPr>
              <a:t> </a:t>
            </a:r>
            <a:r>
              <a:rPr u="none" spc="-125" dirty="0">
                <a:solidFill>
                  <a:srgbClr val="666666"/>
                </a:solidFill>
              </a:rPr>
              <a:t>a</a:t>
            </a:r>
            <a:r>
              <a:rPr u="none" spc="-204" dirty="0">
                <a:solidFill>
                  <a:srgbClr val="666666"/>
                </a:solidFill>
              </a:rPr>
              <a:t> </a:t>
            </a:r>
            <a:r>
              <a:rPr u="none" spc="-145" dirty="0">
                <a:solidFill>
                  <a:srgbClr val="666666"/>
                </a:solidFill>
              </a:rPr>
              <a:t>PhD”:</a:t>
            </a:r>
            <a:r>
              <a:rPr u="none" spc="-220" dirty="0"/>
              <a:t> </a:t>
            </a:r>
            <a:r>
              <a:rPr spc="-125" dirty="0">
                <a:hlinkClick r:id="rId6"/>
              </a:rPr>
              <a:t>https://docs.google.com/presentation/d/</a:t>
            </a:r>
            <a:r>
              <a:rPr u="none" spc="-125" dirty="0">
                <a:solidFill>
                  <a:srgbClr val="666666"/>
                </a:solidFill>
              </a:rPr>
              <a:t>...</a:t>
            </a:r>
          </a:p>
          <a:p>
            <a:pPr marL="516255" indent="-283845">
              <a:lnSpc>
                <a:spcPct val="100000"/>
              </a:lnSpc>
              <a:spcBef>
                <a:spcPts val="270"/>
              </a:spcBef>
              <a:buChar char="-"/>
              <a:tabLst>
                <a:tab pos="516255" algn="l"/>
                <a:tab pos="517525" algn="l"/>
              </a:tabLst>
            </a:pPr>
            <a:r>
              <a:rPr u="none" spc="-105" dirty="0">
                <a:solidFill>
                  <a:srgbClr val="666666"/>
                </a:solidFill>
              </a:rPr>
              <a:t>Blogpost</a:t>
            </a:r>
            <a:r>
              <a:rPr u="none" spc="-215" dirty="0">
                <a:solidFill>
                  <a:srgbClr val="666666"/>
                </a:solidFill>
              </a:rPr>
              <a:t> </a:t>
            </a:r>
            <a:r>
              <a:rPr u="none" spc="-125" dirty="0">
                <a:solidFill>
                  <a:srgbClr val="666666"/>
                </a:solidFill>
              </a:rPr>
              <a:t>“DL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100" dirty="0">
                <a:solidFill>
                  <a:srgbClr val="666666"/>
                </a:solidFill>
              </a:rPr>
              <a:t>with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125" dirty="0">
                <a:solidFill>
                  <a:srgbClr val="666666"/>
                </a:solidFill>
              </a:rPr>
              <a:t>spark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114" dirty="0">
                <a:solidFill>
                  <a:srgbClr val="666666"/>
                </a:solidFill>
              </a:rPr>
              <a:t>and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140" dirty="0">
                <a:solidFill>
                  <a:srgbClr val="666666"/>
                </a:solidFill>
              </a:rPr>
              <a:t>TF”:</a:t>
            </a:r>
            <a:r>
              <a:rPr u="none" spc="-225" dirty="0"/>
              <a:t> </a:t>
            </a:r>
            <a:r>
              <a:rPr spc="-125" dirty="0">
                <a:hlinkClick r:id="rId7"/>
              </a:rPr>
              <a:t>https://databricks.com/blog/</a:t>
            </a:r>
            <a:r>
              <a:rPr u="none" spc="-125" dirty="0">
                <a:solidFill>
                  <a:srgbClr val="666666"/>
                </a:solidFill>
              </a:rPr>
              <a:t>...</a:t>
            </a:r>
          </a:p>
          <a:p>
            <a:pPr marL="516255" indent="-283845">
              <a:lnSpc>
                <a:spcPct val="100000"/>
              </a:lnSpc>
              <a:spcBef>
                <a:spcPts val="270"/>
              </a:spcBef>
              <a:buChar char="-"/>
              <a:tabLst>
                <a:tab pos="516255" algn="l"/>
                <a:tab pos="517525" algn="l"/>
              </a:tabLst>
            </a:pPr>
            <a:r>
              <a:rPr u="none" spc="-130" dirty="0">
                <a:solidFill>
                  <a:srgbClr val="666666"/>
                </a:solidFill>
              </a:rPr>
              <a:t>The </a:t>
            </a:r>
            <a:r>
              <a:rPr u="none" spc="-75" dirty="0">
                <a:solidFill>
                  <a:srgbClr val="666666"/>
                </a:solidFill>
              </a:rPr>
              <a:t>official</a:t>
            </a:r>
            <a:r>
              <a:rPr u="none" spc="-380" dirty="0">
                <a:solidFill>
                  <a:srgbClr val="666666"/>
                </a:solidFill>
              </a:rPr>
              <a:t> </a:t>
            </a:r>
            <a:r>
              <a:rPr u="none" spc="-125" dirty="0">
                <a:solidFill>
                  <a:srgbClr val="666666"/>
                </a:solidFill>
              </a:rPr>
              <a:t>documentation:</a:t>
            </a:r>
            <a:r>
              <a:rPr u="none" spc="-125" dirty="0"/>
              <a:t> </a:t>
            </a:r>
            <a:r>
              <a:rPr spc="-135" dirty="0">
                <a:hlinkClick r:id="rId8"/>
              </a:rPr>
              <a:t>https://www.tensorflow.org/versions/r0.10/</a:t>
            </a:r>
            <a:r>
              <a:rPr u="none" spc="-135" dirty="0">
                <a:solidFill>
                  <a:srgbClr val="666666"/>
                </a:solidFill>
              </a:rPr>
              <a:t>...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11098" y="4857447"/>
            <a:ext cx="1043305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Introduction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2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25</a:t>
            </a:fld>
            <a:endParaRPr spc="-100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33457" y="350840"/>
            <a:ext cx="23437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Further</a:t>
            </a:r>
            <a:r>
              <a:rPr spc="-490" dirty="0"/>
              <a:t> </a:t>
            </a:r>
            <a:r>
              <a:rPr spc="-229" dirty="0"/>
              <a:t>reading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8176" y="2074194"/>
            <a:ext cx="27012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25" dirty="0"/>
              <a:t>Thank</a:t>
            </a:r>
            <a:r>
              <a:rPr sz="4800" spc="-790" dirty="0"/>
              <a:t> </a:t>
            </a:r>
            <a:r>
              <a:rPr sz="4800" spc="-450" dirty="0"/>
              <a:t>you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011098" y="4857447"/>
            <a:ext cx="1043305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Introduction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2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26</a:t>
            </a:fld>
            <a:endParaRPr spc="-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91474" y="2476880"/>
            <a:ext cx="2969895" cy="250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0"/>
              </a:lnSpc>
            </a:pPr>
            <a:r>
              <a:rPr sz="1400" spc="-135" dirty="0">
                <a:solidFill>
                  <a:srgbClr val="FFFFFF"/>
                </a:solidFill>
                <a:latin typeface="Verdana"/>
                <a:cs typeface="Verdana"/>
              </a:rPr>
              <a:t>PLACE </a:t>
            </a:r>
            <a:r>
              <a:rPr sz="1400" spc="-190" dirty="0">
                <a:solidFill>
                  <a:srgbClr val="FFFFFF"/>
                </a:solidFill>
                <a:latin typeface="Verdana"/>
                <a:cs typeface="Verdana"/>
              </a:rPr>
              <a:t>IMAGE</a:t>
            </a:r>
            <a:r>
              <a:rPr sz="140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150" dirty="0">
                <a:solidFill>
                  <a:srgbClr val="FFFFFF"/>
                </a:solidFill>
                <a:latin typeface="Verdana"/>
                <a:cs typeface="Verdana"/>
              </a:rPr>
              <a:t>HERE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algn="r">
              <a:lnSpc>
                <a:spcPct val="100000"/>
              </a:lnSpc>
            </a:pPr>
            <a:r>
              <a:rPr sz="700" spc="-10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0192" y="0"/>
            <a:ext cx="5273789" cy="5143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1849" y="1199353"/>
            <a:ext cx="2800985" cy="256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FF0000"/>
                </a:solidFill>
                <a:latin typeface="Verdana"/>
                <a:cs typeface="Verdana"/>
              </a:rPr>
              <a:t>Google</a:t>
            </a:r>
            <a:r>
              <a:rPr sz="1200" spc="-18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69A84F"/>
                </a:solidFill>
                <a:latin typeface="Verdana"/>
                <a:cs typeface="Verdana"/>
              </a:rPr>
              <a:t>Tensor</a:t>
            </a:r>
            <a:r>
              <a:rPr sz="1200" spc="-95" dirty="0">
                <a:solidFill>
                  <a:srgbClr val="0000FF"/>
                </a:solidFill>
                <a:latin typeface="Verdana"/>
                <a:cs typeface="Verdana"/>
              </a:rPr>
              <a:t>Flow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Times New Roman"/>
              <a:cs typeface="Times New Roman"/>
            </a:endParaRPr>
          </a:p>
          <a:p>
            <a:pPr marL="469900" marR="5080" indent="-320675">
              <a:lnSpc>
                <a:spcPts val="142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spc="-90" dirty="0">
                <a:solidFill>
                  <a:srgbClr val="313642"/>
                </a:solidFill>
                <a:latin typeface="Verdana"/>
                <a:cs typeface="Verdana"/>
              </a:rPr>
              <a:t>Originally </a:t>
            </a:r>
            <a:r>
              <a:rPr sz="1200" spc="-95" dirty="0">
                <a:solidFill>
                  <a:srgbClr val="313642"/>
                </a:solidFill>
                <a:latin typeface="Verdana"/>
                <a:cs typeface="Verdana"/>
              </a:rPr>
              <a:t>developed </a:t>
            </a:r>
            <a:r>
              <a:rPr sz="1200" spc="-120" dirty="0">
                <a:solidFill>
                  <a:srgbClr val="313642"/>
                </a:solidFill>
                <a:latin typeface="Verdana"/>
                <a:cs typeface="Verdana"/>
              </a:rPr>
              <a:t>by </a:t>
            </a:r>
            <a:r>
              <a:rPr sz="1200" spc="-100" dirty="0">
                <a:solidFill>
                  <a:srgbClr val="313642"/>
                </a:solidFill>
                <a:latin typeface="Verdana"/>
                <a:cs typeface="Verdana"/>
              </a:rPr>
              <a:t>the </a:t>
            </a:r>
            <a:r>
              <a:rPr sz="1200" b="1" spc="-20" dirty="0">
                <a:solidFill>
                  <a:srgbClr val="313642"/>
                </a:solidFill>
                <a:latin typeface="Trebuchet MS"/>
                <a:cs typeface="Trebuchet MS"/>
              </a:rPr>
              <a:t>Google  </a:t>
            </a:r>
            <a:r>
              <a:rPr sz="1200" spc="-95" dirty="0">
                <a:solidFill>
                  <a:srgbClr val="313642"/>
                </a:solidFill>
                <a:latin typeface="Verdana"/>
                <a:cs typeface="Verdana"/>
              </a:rPr>
              <a:t>Brain</a:t>
            </a:r>
            <a:r>
              <a:rPr sz="1200" spc="-190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125" dirty="0">
                <a:solidFill>
                  <a:srgbClr val="313642"/>
                </a:solidFill>
                <a:latin typeface="Verdana"/>
                <a:cs typeface="Verdana"/>
              </a:rPr>
              <a:t>Team</a:t>
            </a:r>
            <a:r>
              <a:rPr sz="1200" spc="-185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313642"/>
                </a:solidFill>
                <a:latin typeface="Verdana"/>
                <a:cs typeface="Verdana"/>
              </a:rPr>
              <a:t>within</a:t>
            </a:r>
            <a:r>
              <a:rPr sz="1200" spc="-185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313642"/>
                </a:solidFill>
                <a:latin typeface="Verdana"/>
                <a:cs typeface="Verdana"/>
              </a:rPr>
              <a:t>Google's</a:t>
            </a:r>
            <a:r>
              <a:rPr sz="1200" spc="-185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313642"/>
                </a:solidFill>
                <a:latin typeface="Verdana"/>
                <a:cs typeface="Verdana"/>
              </a:rPr>
              <a:t>Machine  </a:t>
            </a:r>
            <a:r>
              <a:rPr sz="1200" spc="-95" dirty="0">
                <a:solidFill>
                  <a:srgbClr val="313642"/>
                </a:solidFill>
                <a:latin typeface="Verdana"/>
                <a:cs typeface="Verdana"/>
              </a:rPr>
              <a:t>Intelligence </a:t>
            </a:r>
            <a:r>
              <a:rPr sz="1200" spc="-110" dirty="0">
                <a:solidFill>
                  <a:srgbClr val="313642"/>
                </a:solidFill>
                <a:latin typeface="Verdana"/>
                <a:cs typeface="Verdana"/>
              </a:rPr>
              <a:t>research</a:t>
            </a:r>
            <a:r>
              <a:rPr sz="1200" spc="-280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313642"/>
                </a:solidFill>
                <a:latin typeface="Verdana"/>
                <a:cs typeface="Verdana"/>
              </a:rPr>
              <a:t>organization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313642"/>
              </a:buClr>
              <a:buFont typeface="Arial"/>
              <a:buChar char="●"/>
            </a:pPr>
            <a:endParaRPr sz="1250">
              <a:latin typeface="Times New Roman"/>
              <a:cs typeface="Times New Roman"/>
            </a:endParaRPr>
          </a:p>
          <a:p>
            <a:pPr marL="469900" marR="113664" indent="-320675">
              <a:lnSpc>
                <a:spcPts val="1420"/>
              </a:lnSpc>
              <a:spcBef>
                <a:spcPts val="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spc="-95" dirty="0">
                <a:solidFill>
                  <a:srgbClr val="313642"/>
                </a:solidFill>
                <a:latin typeface="Verdana"/>
                <a:cs typeface="Verdana"/>
              </a:rPr>
              <a:t>TensorFlow </a:t>
            </a:r>
            <a:r>
              <a:rPr sz="1200" spc="-100" dirty="0">
                <a:solidFill>
                  <a:srgbClr val="313642"/>
                </a:solidFill>
                <a:latin typeface="Verdana"/>
                <a:cs typeface="Verdana"/>
              </a:rPr>
              <a:t>provides </a:t>
            </a:r>
            <a:r>
              <a:rPr sz="1200" spc="-95" dirty="0">
                <a:solidFill>
                  <a:srgbClr val="313642"/>
                </a:solidFill>
                <a:latin typeface="Verdana"/>
                <a:cs typeface="Verdana"/>
              </a:rPr>
              <a:t>primitives</a:t>
            </a:r>
            <a:r>
              <a:rPr sz="1200" spc="-345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13642"/>
                </a:solidFill>
                <a:latin typeface="Verdana"/>
                <a:cs typeface="Verdana"/>
              </a:rPr>
              <a:t>for  </a:t>
            </a:r>
            <a:r>
              <a:rPr sz="1200" spc="-90" dirty="0">
                <a:solidFill>
                  <a:srgbClr val="313642"/>
                </a:solidFill>
                <a:latin typeface="Verdana"/>
                <a:cs typeface="Verdana"/>
              </a:rPr>
              <a:t>defining</a:t>
            </a:r>
            <a:r>
              <a:rPr sz="1200" spc="-190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13642"/>
                </a:solidFill>
                <a:latin typeface="Verdana"/>
                <a:cs typeface="Verdana"/>
              </a:rPr>
              <a:t>functions</a:t>
            </a:r>
            <a:r>
              <a:rPr sz="1200" spc="-185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313642"/>
                </a:solidFill>
                <a:latin typeface="Verdana"/>
                <a:cs typeface="Verdana"/>
              </a:rPr>
              <a:t>on</a:t>
            </a:r>
            <a:r>
              <a:rPr sz="1200" spc="-180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b="1" spc="-40" dirty="0">
                <a:solidFill>
                  <a:srgbClr val="69A84F"/>
                </a:solidFill>
                <a:latin typeface="Trebuchet MS"/>
                <a:cs typeface="Trebuchet MS"/>
              </a:rPr>
              <a:t>tensor</a:t>
            </a:r>
            <a:r>
              <a:rPr sz="1200" spc="-40" dirty="0">
                <a:solidFill>
                  <a:srgbClr val="313642"/>
                </a:solidFill>
                <a:latin typeface="Verdana"/>
                <a:cs typeface="Verdana"/>
              </a:rPr>
              <a:t>s</a:t>
            </a:r>
            <a:r>
              <a:rPr sz="1200" spc="-185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313642"/>
                </a:solidFill>
                <a:latin typeface="Verdana"/>
                <a:cs typeface="Verdana"/>
              </a:rPr>
              <a:t>and  </a:t>
            </a:r>
            <a:r>
              <a:rPr sz="1200" spc="-90" dirty="0">
                <a:solidFill>
                  <a:srgbClr val="313642"/>
                </a:solidFill>
                <a:latin typeface="Verdana"/>
                <a:cs typeface="Verdana"/>
              </a:rPr>
              <a:t>automatically </a:t>
            </a:r>
            <a:r>
              <a:rPr sz="1200" spc="-100" dirty="0">
                <a:solidFill>
                  <a:srgbClr val="313642"/>
                </a:solidFill>
                <a:latin typeface="Verdana"/>
                <a:cs typeface="Verdana"/>
              </a:rPr>
              <a:t>computing </a:t>
            </a:r>
            <a:r>
              <a:rPr sz="1200" spc="-85" dirty="0">
                <a:solidFill>
                  <a:srgbClr val="313642"/>
                </a:solidFill>
                <a:latin typeface="Verdana"/>
                <a:cs typeface="Verdana"/>
              </a:rPr>
              <a:t>their  </a:t>
            </a:r>
            <a:r>
              <a:rPr sz="1200" spc="-105" dirty="0">
                <a:solidFill>
                  <a:srgbClr val="313642"/>
                </a:solidFill>
                <a:latin typeface="Verdana"/>
                <a:cs typeface="Verdana"/>
              </a:rPr>
              <a:t>derivatives.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13642"/>
              </a:buClr>
              <a:buFont typeface="Arial"/>
              <a:buChar char="●"/>
            </a:pPr>
            <a:endParaRPr sz="1250">
              <a:latin typeface="Times New Roman"/>
              <a:cs typeface="Times New Roman"/>
            </a:endParaRPr>
          </a:p>
          <a:p>
            <a:pPr marL="469900" marR="95250" indent="-320675" algn="just">
              <a:lnSpc>
                <a:spcPts val="1420"/>
              </a:lnSpc>
              <a:buFont typeface="Arial"/>
              <a:buChar char="●"/>
              <a:tabLst>
                <a:tab pos="469900" algn="l"/>
              </a:tabLst>
            </a:pPr>
            <a:r>
              <a:rPr sz="1200" spc="-140" dirty="0">
                <a:solidFill>
                  <a:srgbClr val="313642"/>
                </a:solidFill>
                <a:latin typeface="Verdana"/>
                <a:cs typeface="Verdana"/>
              </a:rPr>
              <a:t>An</a:t>
            </a:r>
            <a:r>
              <a:rPr sz="1200" spc="-190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313642"/>
                </a:solidFill>
                <a:latin typeface="Verdana"/>
                <a:cs typeface="Verdana"/>
              </a:rPr>
              <a:t>open</a:t>
            </a:r>
            <a:r>
              <a:rPr sz="1200" spc="-185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313642"/>
                </a:solidFill>
                <a:latin typeface="Verdana"/>
                <a:cs typeface="Verdana"/>
              </a:rPr>
              <a:t>source</a:t>
            </a:r>
            <a:r>
              <a:rPr sz="1200" spc="-190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313642"/>
                </a:solidFill>
                <a:latin typeface="Verdana"/>
                <a:cs typeface="Verdana"/>
              </a:rPr>
              <a:t>software</a:t>
            </a:r>
            <a:r>
              <a:rPr sz="1200" spc="-185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13642"/>
                </a:solidFill>
                <a:latin typeface="Verdana"/>
                <a:cs typeface="Verdana"/>
              </a:rPr>
              <a:t>library</a:t>
            </a:r>
            <a:r>
              <a:rPr sz="1200" spc="-190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13642"/>
                </a:solidFill>
                <a:latin typeface="Verdana"/>
                <a:cs typeface="Verdana"/>
              </a:rPr>
              <a:t>for  </a:t>
            </a:r>
            <a:r>
              <a:rPr sz="1200" spc="-95" dirty="0">
                <a:solidFill>
                  <a:srgbClr val="313642"/>
                </a:solidFill>
                <a:latin typeface="Verdana"/>
                <a:cs typeface="Verdana"/>
              </a:rPr>
              <a:t>numerical</a:t>
            </a:r>
            <a:r>
              <a:rPr sz="1200" spc="-190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313642"/>
                </a:solidFill>
                <a:latin typeface="Verdana"/>
                <a:cs typeface="Verdana"/>
              </a:rPr>
              <a:t>computation</a:t>
            </a:r>
            <a:r>
              <a:rPr sz="1200" spc="-190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105" dirty="0">
                <a:solidFill>
                  <a:srgbClr val="313642"/>
                </a:solidFill>
                <a:latin typeface="Verdana"/>
                <a:cs typeface="Verdana"/>
              </a:rPr>
              <a:t>using</a:t>
            </a:r>
            <a:r>
              <a:rPr sz="1200" spc="-190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b="1" spc="-10" dirty="0">
                <a:solidFill>
                  <a:srgbClr val="313642"/>
                </a:solidFill>
                <a:latin typeface="Trebuchet MS"/>
                <a:cs typeface="Trebuchet MS"/>
              </a:rPr>
              <a:t>data </a:t>
            </a:r>
            <a:r>
              <a:rPr sz="1200" b="1" spc="-1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200" b="1" spc="-20" dirty="0">
                <a:solidFill>
                  <a:srgbClr val="0000FF"/>
                </a:solidFill>
                <a:latin typeface="Trebuchet MS"/>
                <a:cs typeface="Trebuchet MS"/>
              </a:rPr>
              <a:t>flow</a:t>
            </a:r>
            <a:r>
              <a:rPr sz="1200" b="1" spc="-12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200" b="1" spc="-5" dirty="0">
                <a:solidFill>
                  <a:srgbClr val="313642"/>
                </a:solidFill>
                <a:latin typeface="Trebuchet MS"/>
                <a:cs typeface="Trebuchet MS"/>
              </a:rPr>
              <a:t>graphs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78622" y="235685"/>
            <a:ext cx="22644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80" dirty="0">
                <a:solidFill>
                  <a:srgbClr val="000000"/>
                </a:solidFill>
              </a:rPr>
              <a:t>TensorFlow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3457" y="350840"/>
            <a:ext cx="12033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Tensor?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44534" y="1053349"/>
            <a:ext cx="2955925" cy="2559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Simply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50" dirty="0">
                <a:solidFill>
                  <a:srgbClr val="666666"/>
                </a:solidFill>
                <a:latin typeface="Verdana"/>
                <a:cs typeface="Verdana"/>
              </a:rPr>
              <a:t>put: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Tensors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can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be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viewed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666666"/>
                </a:solidFill>
                <a:latin typeface="Verdana"/>
                <a:cs typeface="Verdana"/>
              </a:rPr>
              <a:t>as</a:t>
            </a:r>
            <a:r>
              <a:rPr sz="1400" spc="6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a  </a:t>
            </a:r>
            <a:r>
              <a:rPr sz="1400" b="1" spc="-20" dirty="0">
                <a:solidFill>
                  <a:srgbClr val="666666"/>
                </a:solidFill>
                <a:latin typeface="Trebuchet MS"/>
                <a:cs typeface="Trebuchet MS"/>
              </a:rPr>
              <a:t>multidimensional array </a:t>
            </a:r>
            <a:r>
              <a:rPr sz="1400" b="1" spc="-30" dirty="0">
                <a:solidFill>
                  <a:srgbClr val="666666"/>
                </a:solidFill>
                <a:latin typeface="Trebuchet MS"/>
                <a:cs typeface="Trebuchet MS"/>
              </a:rPr>
              <a:t>of </a:t>
            </a:r>
            <a:r>
              <a:rPr sz="1400" b="1" spc="-45" dirty="0">
                <a:solidFill>
                  <a:srgbClr val="666666"/>
                </a:solidFill>
                <a:latin typeface="Trebuchet MS"/>
                <a:cs typeface="Trebuchet MS"/>
              </a:rPr>
              <a:t>numbers</a:t>
            </a:r>
            <a:r>
              <a:rPr sz="1400" spc="-45" dirty="0">
                <a:solidFill>
                  <a:srgbClr val="666666"/>
                </a:solidFill>
                <a:latin typeface="Verdana"/>
                <a:cs typeface="Verdana"/>
              </a:rPr>
              <a:t>.  </a:t>
            </a:r>
            <a:r>
              <a:rPr sz="1400" spc="-105" dirty="0">
                <a:solidFill>
                  <a:srgbClr val="666666"/>
                </a:solidFill>
                <a:latin typeface="Verdana"/>
                <a:cs typeface="Verdana"/>
              </a:rPr>
              <a:t>This </a:t>
            </a:r>
            <a:r>
              <a:rPr sz="1400" spc="-150" dirty="0">
                <a:solidFill>
                  <a:srgbClr val="666666"/>
                </a:solidFill>
                <a:latin typeface="Verdana"/>
                <a:cs typeface="Verdana"/>
              </a:rPr>
              <a:t>means</a:t>
            </a:r>
            <a:r>
              <a:rPr sz="1400" spc="-32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666666"/>
                </a:solidFill>
                <a:latin typeface="Verdana"/>
                <a:cs typeface="Verdana"/>
              </a:rPr>
              <a:t>that: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612775" indent="-14287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613410" algn="l"/>
              </a:tabLst>
            </a:pPr>
            <a:r>
              <a:rPr sz="1400" spc="-200" dirty="0">
                <a:solidFill>
                  <a:srgbClr val="666666"/>
                </a:solidFill>
                <a:latin typeface="Verdana"/>
                <a:cs typeface="Verdana"/>
              </a:rPr>
              <a:t>A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666666"/>
                </a:solidFill>
                <a:latin typeface="Verdana"/>
                <a:cs typeface="Verdana"/>
              </a:rPr>
              <a:t>scalar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666666"/>
                </a:solidFill>
                <a:latin typeface="Verdana"/>
                <a:cs typeface="Verdana"/>
              </a:rPr>
              <a:t>is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a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tensor,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666666"/>
              </a:buClr>
              <a:buFont typeface="Arial"/>
              <a:buChar char="●"/>
            </a:pPr>
            <a:endParaRPr sz="1600">
              <a:latin typeface="Times New Roman"/>
              <a:cs typeface="Times New Roman"/>
            </a:endParaRPr>
          </a:p>
          <a:p>
            <a:pPr marL="612775" indent="-14287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613410" algn="l"/>
              </a:tabLst>
            </a:pPr>
            <a:r>
              <a:rPr sz="1400" spc="-200" dirty="0">
                <a:solidFill>
                  <a:srgbClr val="666666"/>
                </a:solidFill>
                <a:latin typeface="Verdana"/>
                <a:cs typeface="Verdana"/>
              </a:rPr>
              <a:t>A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vector </a:t>
            </a:r>
            <a:r>
              <a:rPr sz="1400" spc="-95" dirty="0">
                <a:solidFill>
                  <a:srgbClr val="666666"/>
                </a:solidFill>
                <a:latin typeface="Verdana"/>
                <a:cs typeface="Verdana"/>
              </a:rPr>
              <a:t>is</a:t>
            </a:r>
            <a:r>
              <a:rPr sz="1400" spc="-409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a tensor,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666666"/>
              </a:buClr>
              <a:buFont typeface="Arial"/>
              <a:buChar char="●"/>
            </a:pPr>
            <a:endParaRPr sz="1600">
              <a:latin typeface="Times New Roman"/>
              <a:cs typeface="Times New Roman"/>
            </a:endParaRPr>
          </a:p>
          <a:p>
            <a:pPr marL="612775" indent="-142875">
              <a:lnSpc>
                <a:spcPct val="100000"/>
              </a:lnSpc>
              <a:buFont typeface="Arial"/>
              <a:buChar char="●"/>
              <a:tabLst>
                <a:tab pos="613410" algn="l"/>
              </a:tabLst>
            </a:pPr>
            <a:r>
              <a:rPr sz="1400" spc="-200" dirty="0">
                <a:solidFill>
                  <a:srgbClr val="666666"/>
                </a:solidFill>
                <a:latin typeface="Verdana"/>
                <a:cs typeface="Verdana"/>
              </a:rPr>
              <a:t>A </a:t>
            </a: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matrix </a:t>
            </a:r>
            <a:r>
              <a:rPr sz="1400" spc="-95" dirty="0">
                <a:solidFill>
                  <a:srgbClr val="666666"/>
                </a:solidFill>
                <a:latin typeface="Verdana"/>
                <a:cs typeface="Verdana"/>
              </a:rPr>
              <a:t>is</a:t>
            </a:r>
            <a:r>
              <a:rPr sz="1400" spc="-39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a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tensor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666666"/>
              </a:buClr>
              <a:buFont typeface="Arial"/>
              <a:buChar char="●"/>
            </a:pPr>
            <a:endParaRPr sz="1600">
              <a:latin typeface="Times New Roman"/>
              <a:cs typeface="Times New Roman"/>
            </a:endParaRPr>
          </a:p>
          <a:p>
            <a:pPr marL="612775" indent="-142875">
              <a:lnSpc>
                <a:spcPct val="100000"/>
              </a:lnSpc>
              <a:buFont typeface="Arial"/>
              <a:buChar char="●"/>
              <a:tabLst>
                <a:tab pos="613410" algn="l"/>
              </a:tabLst>
            </a:pPr>
            <a:r>
              <a:rPr sz="1400" spc="-165" dirty="0">
                <a:solidFill>
                  <a:srgbClr val="666666"/>
                </a:solidFill>
                <a:latin typeface="Verdana"/>
                <a:cs typeface="Verdana"/>
              </a:rPr>
              <a:t>...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41764" y="1462072"/>
            <a:ext cx="3028943" cy="2219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91607" y="4857571"/>
            <a:ext cx="95250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700" spc="-100" dirty="0">
                <a:solidFill>
                  <a:srgbClr val="595959"/>
                </a:solidFill>
                <a:latin typeface="Verdana"/>
                <a:cs typeface="Verdana"/>
              </a:rPr>
              <a:t>4</a:t>
            </a:fld>
            <a:endParaRPr sz="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3457" y="350840"/>
            <a:ext cx="26536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5" dirty="0"/>
              <a:t>Data </a:t>
            </a:r>
            <a:r>
              <a:rPr spc="-190" dirty="0"/>
              <a:t>Flow</a:t>
            </a:r>
            <a:r>
              <a:rPr spc="-615" dirty="0"/>
              <a:t> </a:t>
            </a:r>
            <a:r>
              <a:rPr spc="-285" dirty="0"/>
              <a:t>Graph?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65812" y="1053349"/>
            <a:ext cx="3466465" cy="25019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48615" indent="-335915">
              <a:lnSpc>
                <a:spcPct val="100000"/>
              </a:lnSpc>
              <a:spcBef>
                <a:spcPts val="37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Computations</a:t>
            </a:r>
            <a:r>
              <a:rPr sz="1400" spc="-22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are</a:t>
            </a:r>
            <a:r>
              <a:rPr sz="1400" spc="-22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represented</a:t>
            </a:r>
            <a:r>
              <a:rPr sz="1400" spc="-22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666666"/>
                </a:solidFill>
                <a:latin typeface="Verdana"/>
                <a:cs typeface="Verdana"/>
              </a:rPr>
              <a:t>as</a:t>
            </a:r>
            <a:r>
              <a:rPr sz="1400" spc="-24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b="1" spc="-45" dirty="0">
                <a:solidFill>
                  <a:srgbClr val="666666"/>
                </a:solidFill>
                <a:latin typeface="Trebuchet MS"/>
                <a:cs typeface="Trebuchet MS"/>
              </a:rPr>
              <a:t>graphs</a:t>
            </a:r>
            <a:r>
              <a:rPr sz="1400" spc="-45" dirty="0">
                <a:solidFill>
                  <a:srgbClr val="666666"/>
                </a:solidFill>
                <a:latin typeface="Verdana"/>
                <a:cs typeface="Verdana"/>
              </a:rPr>
              <a:t>:</a:t>
            </a:r>
            <a:endParaRPr sz="1400">
              <a:latin typeface="Verdana"/>
              <a:cs typeface="Verdana"/>
            </a:endParaRPr>
          </a:p>
          <a:p>
            <a:pPr marL="805815" lvl="1" indent="-335915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805180" algn="l"/>
                <a:tab pos="806450" algn="l"/>
              </a:tabLst>
            </a:pP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Nodes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are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the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666666"/>
                </a:solidFill>
                <a:latin typeface="Verdana"/>
                <a:cs typeface="Verdana"/>
              </a:rPr>
              <a:t>operations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666666"/>
                </a:solidFill>
                <a:latin typeface="Verdana"/>
                <a:cs typeface="Verdana"/>
              </a:rPr>
              <a:t>(</a:t>
            </a:r>
            <a:r>
              <a:rPr sz="1400" i="1" spc="-80" dirty="0">
                <a:solidFill>
                  <a:srgbClr val="666666"/>
                </a:solidFill>
                <a:latin typeface="Trebuchet MS"/>
                <a:cs typeface="Trebuchet MS"/>
              </a:rPr>
              <a:t>ops)</a:t>
            </a:r>
            <a:endParaRPr sz="1400">
              <a:latin typeface="Trebuchet MS"/>
              <a:cs typeface="Trebuchet MS"/>
            </a:endParaRPr>
          </a:p>
          <a:p>
            <a:pPr marL="805815" lvl="1" indent="-335915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805180" algn="l"/>
                <a:tab pos="806450" algn="l"/>
              </a:tabLst>
            </a:pPr>
            <a:r>
              <a:rPr sz="1400" spc="-140" dirty="0">
                <a:solidFill>
                  <a:srgbClr val="666666"/>
                </a:solidFill>
                <a:latin typeface="Verdana"/>
                <a:cs typeface="Verdana"/>
              </a:rPr>
              <a:t>Edges </a:t>
            </a: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are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the</a:t>
            </a:r>
            <a:r>
              <a:rPr sz="1400" spc="-39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i="1" spc="-50" dirty="0">
                <a:solidFill>
                  <a:srgbClr val="666666"/>
                </a:solidFill>
                <a:latin typeface="Trebuchet MS"/>
                <a:cs typeface="Trebuchet MS"/>
              </a:rPr>
              <a:t>Tensors</a:t>
            </a:r>
            <a:endParaRPr sz="1400">
              <a:latin typeface="Trebuchet MS"/>
              <a:cs typeface="Trebuchet MS"/>
            </a:endParaRPr>
          </a:p>
          <a:p>
            <a:pPr marL="805815">
              <a:lnSpc>
                <a:spcPct val="100000"/>
              </a:lnSpc>
              <a:spcBef>
                <a:spcPts val="270"/>
              </a:spcBef>
            </a:pPr>
            <a:r>
              <a:rPr sz="1400" spc="-110" dirty="0">
                <a:solidFill>
                  <a:srgbClr val="666666"/>
                </a:solidFill>
                <a:latin typeface="Verdana"/>
                <a:cs typeface="Verdana"/>
              </a:rPr>
              <a:t>(multidimensional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666666"/>
                </a:solidFill>
                <a:latin typeface="Verdana"/>
                <a:cs typeface="Verdana"/>
              </a:rPr>
              <a:t>arrays)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348615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95" dirty="0">
                <a:solidFill>
                  <a:srgbClr val="666666"/>
                </a:solidFill>
                <a:latin typeface="Verdana"/>
                <a:cs typeface="Verdana"/>
              </a:rPr>
              <a:t>Typical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program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666666"/>
                </a:solidFill>
                <a:latin typeface="Verdana"/>
                <a:cs typeface="Verdana"/>
              </a:rPr>
              <a:t>consists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666666"/>
                </a:solidFill>
                <a:latin typeface="Verdana"/>
                <a:cs typeface="Verdana"/>
              </a:rPr>
              <a:t>of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95" dirty="0">
                <a:solidFill>
                  <a:srgbClr val="666666"/>
                </a:solidFill>
                <a:latin typeface="Verdana"/>
                <a:cs typeface="Verdana"/>
              </a:rPr>
              <a:t>2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55" dirty="0">
                <a:solidFill>
                  <a:srgbClr val="666666"/>
                </a:solidFill>
                <a:latin typeface="Verdana"/>
                <a:cs typeface="Verdana"/>
              </a:rPr>
              <a:t>phases:</a:t>
            </a:r>
            <a:endParaRPr sz="1400">
              <a:latin typeface="Verdana"/>
              <a:cs typeface="Verdana"/>
            </a:endParaRPr>
          </a:p>
          <a:p>
            <a:pPr marL="805815" marR="86995" lvl="1" indent="-335915">
              <a:lnSpc>
                <a:spcPct val="116100"/>
              </a:lnSpc>
              <a:buFont typeface="Arial"/>
              <a:buChar char="●"/>
              <a:tabLst>
                <a:tab pos="805180" algn="l"/>
                <a:tab pos="806450" algn="l"/>
              </a:tabLst>
            </a:pPr>
            <a:r>
              <a:rPr sz="1400" b="1" spc="-30" dirty="0">
                <a:solidFill>
                  <a:srgbClr val="666666"/>
                </a:solidFill>
                <a:latin typeface="Trebuchet MS"/>
                <a:cs typeface="Trebuchet MS"/>
              </a:rPr>
              <a:t>construction</a:t>
            </a:r>
            <a:r>
              <a:rPr sz="1400" b="1" spc="-1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b="1" spc="-70" dirty="0">
                <a:solidFill>
                  <a:srgbClr val="666666"/>
                </a:solidFill>
                <a:latin typeface="Trebuchet MS"/>
                <a:cs typeface="Trebuchet MS"/>
              </a:rPr>
              <a:t>phase</a:t>
            </a:r>
            <a:r>
              <a:rPr sz="1400" spc="-70" dirty="0">
                <a:solidFill>
                  <a:srgbClr val="666666"/>
                </a:solidFill>
                <a:latin typeface="Verdana"/>
                <a:cs typeface="Verdana"/>
              </a:rPr>
              <a:t>:</a:t>
            </a:r>
            <a:r>
              <a:rPr sz="1400" spc="-22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assembling</a:t>
            </a:r>
            <a:r>
              <a:rPr sz="1400" spc="-22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a  graph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666666"/>
                </a:solidFill>
                <a:latin typeface="Verdana"/>
                <a:cs typeface="Verdana"/>
              </a:rPr>
              <a:t>(model)</a:t>
            </a:r>
            <a:endParaRPr sz="1400">
              <a:latin typeface="Verdana"/>
              <a:cs typeface="Verdana"/>
            </a:endParaRPr>
          </a:p>
          <a:p>
            <a:pPr marL="805815" lvl="1" indent="-335915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805180" algn="l"/>
                <a:tab pos="806450" algn="l"/>
              </a:tabLst>
            </a:pPr>
            <a:r>
              <a:rPr sz="1400" b="1" spc="-45" dirty="0">
                <a:solidFill>
                  <a:srgbClr val="666666"/>
                </a:solidFill>
                <a:latin typeface="Trebuchet MS"/>
                <a:cs typeface="Trebuchet MS"/>
              </a:rPr>
              <a:t>execution</a:t>
            </a:r>
            <a:r>
              <a:rPr sz="1400" b="1" spc="-1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b="1" spc="-70" dirty="0">
                <a:solidFill>
                  <a:srgbClr val="666666"/>
                </a:solidFill>
                <a:latin typeface="Trebuchet MS"/>
                <a:cs typeface="Trebuchet MS"/>
              </a:rPr>
              <a:t>phase</a:t>
            </a:r>
            <a:r>
              <a:rPr sz="1400" spc="-70" dirty="0">
                <a:solidFill>
                  <a:srgbClr val="666666"/>
                </a:solidFill>
                <a:latin typeface="Verdana"/>
                <a:cs typeface="Verdana"/>
              </a:rPr>
              <a:t>:</a:t>
            </a:r>
            <a:endParaRPr sz="1400">
              <a:latin typeface="Verdana"/>
              <a:cs typeface="Verdana"/>
            </a:endParaRPr>
          </a:p>
          <a:p>
            <a:pPr marL="805815">
              <a:lnSpc>
                <a:spcPct val="100000"/>
              </a:lnSpc>
              <a:spcBef>
                <a:spcPts val="270"/>
              </a:spcBef>
            </a:pP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pushing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666666"/>
                </a:solidFill>
                <a:latin typeface="Verdana"/>
                <a:cs typeface="Verdana"/>
              </a:rPr>
              <a:t>data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through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the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graph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44364" y="892123"/>
            <a:ext cx="2428845" cy="3086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91607" y="4857571"/>
            <a:ext cx="95250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700" spc="-100" dirty="0">
                <a:solidFill>
                  <a:srgbClr val="595959"/>
                </a:solidFill>
                <a:latin typeface="Verdana"/>
                <a:cs typeface="Verdana"/>
              </a:rPr>
              <a:t>5</a:t>
            </a:fld>
            <a:endParaRPr sz="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3457" y="350840"/>
            <a:ext cx="50419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Neural </a:t>
            </a:r>
            <a:r>
              <a:rPr spc="-260" dirty="0"/>
              <a:t>Networks? </a:t>
            </a:r>
            <a:r>
              <a:rPr spc="-300" dirty="0"/>
              <a:t>Deep</a:t>
            </a:r>
            <a:r>
              <a:rPr spc="-780" dirty="0"/>
              <a:t> </a:t>
            </a:r>
            <a:r>
              <a:rPr spc="-245" dirty="0"/>
              <a:t>Learning?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65812" y="1053349"/>
            <a:ext cx="429133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5915">
              <a:lnSpc>
                <a:spcPct val="1161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Neural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Networks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are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represented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666666"/>
                </a:solidFill>
                <a:latin typeface="Verdana"/>
                <a:cs typeface="Verdana"/>
              </a:rPr>
              <a:t>by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the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666666"/>
                </a:solidFill>
                <a:latin typeface="Verdana"/>
                <a:cs typeface="Verdana"/>
              </a:rPr>
              <a:t>lower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figure,  </a:t>
            </a:r>
            <a:r>
              <a:rPr sz="1400" spc="-100" dirty="0">
                <a:solidFill>
                  <a:srgbClr val="666666"/>
                </a:solidFill>
                <a:latin typeface="Verdana"/>
                <a:cs typeface="Verdana"/>
              </a:rPr>
              <a:t>not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the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666666"/>
                </a:solidFill>
                <a:latin typeface="Verdana"/>
                <a:cs typeface="Verdana"/>
              </a:rPr>
              <a:t>top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666666"/>
                </a:solidFill>
                <a:latin typeface="Verdana"/>
                <a:cs typeface="Verdana"/>
              </a:rPr>
              <a:t>one....</a:t>
            </a:r>
            <a:endParaRPr sz="1400">
              <a:latin typeface="Verdana"/>
              <a:cs typeface="Verdana"/>
            </a:endParaRPr>
          </a:p>
          <a:p>
            <a:pPr marL="348615" indent="-335915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40" dirty="0">
                <a:solidFill>
                  <a:srgbClr val="666666"/>
                </a:solidFill>
                <a:latin typeface="Verdana"/>
                <a:cs typeface="Verdana"/>
              </a:rPr>
              <a:t>Link:</a:t>
            </a:r>
            <a:endParaRPr sz="1400">
              <a:latin typeface="Verdana"/>
              <a:cs typeface="Verdana"/>
            </a:endParaRPr>
          </a:p>
          <a:p>
            <a:pPr marL="805815">
              <a:lnSpc>
                <a:spcPct val="100000"/>
              </a:lnSpc>
              <a:spcBef>
                <a:spcPts val="270"/>
              </a:spcBef>
            </a:pPr>
            <a:r>
              <a:rPr sz="1400" u="sng" spc="-110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Tinker</a:t>
            </a:r>
            <a:r>
              <a:rPr sz="1400" u="sng" spc="-21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400" u="sng" spc="-100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with</a:t>
            </a:r>
            <a:r>
              <a:rPr sz="1400" u="sng" spc="-21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400" u="sng" spc="-12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400" u="sng" spc="-21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400" u="sng" spc="-114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Neural</a:t>
            </a:r>
            <a:r>
              <a:rPr sz="1400" u="sng" spc="-210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400" u="sng" spc="-120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Network</a:t>
            </a:r>
            <a:r>
              <a:rPr sz="1400" u="sng" spc="-21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400" u="sng" spc="-80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in</a:t>
            </a:r>
            <a:r>
              <a:rPr sz="1400" u="sng" spc="-21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400" u="sng" spc="-13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Your</a:t>
            </a:r>
            <a:r>
              <a:rPr sz="1400" u="sng" spc="-21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400" u="sng" spc="-12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Browser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36960" y="740323"/>
            <a:ext cx="2051320" cy="15365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4808" y="2450370"/>
            <a:ext cx="5594351" cy="21800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91607" y="4857571"/>
            <a:ext cx="95250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700" spc="-100" dirty="0">
                <a:solidFill>
                  <a:srgbClr val="595959"/>
                </a:solidFill>
                <a:latin typeface="Verdana"/>
                <a:cs typeface="Verdana"/>
              </a:rPr>
              <a:t>6</a:t>
            </a:fld>
            <a:endParaRPr sz="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798" y="4870147"/>
            <a:ext cx="7737475" cy="11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  <a:tabLst>
                <a:tab pos="7693025" algn="l"/>
              </a:tabLst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Presentation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0" dirty="0">
                <a:solidFill>
                  <a:srgbClr val="666666"/>
                </a:solidFill>
                <a:latin typeface="Verdana"/>
                <a:cs typeface="Verdana"/>
              </a:rPr>
              <a:t>title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90" dirty="0">
                <a:solidFill>
                  <a:srgbClr val="666666"/>
                </a:solidFill>
                <a:latin typeface="Verdana"/>
                <a:cs typeface="Verdana"/>
              </a:rPr>
              <a:t>(Go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70" dirty="0">
                <a:solidFill>
                  <a:srgbClr val="666666"/>
                </a:solidFill>
                <a:latin typeface="Verdana"/>
                <a:cs typeface="Verdana"/>
              </a:rPr>
              <a:t>View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225" dirty="0">
                <a:solidFill>
                  <a:srgbClr val="666666"/>
                </a:solidFill>
                <a:latin typeface="Verdana"/>
                <a:cs typeface="Verdana"/>
              </a:rPr>
              <a:t>&gt;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5" dirty="0">
                <a:solidFill>
                  <a:srgbClr val="666666"/>
                </a:solidFill>
                <a:latin typeface="Verdana"/>
                <a:cs typeface="Verdana"/>
              </a:rPr>
              <a:t>Master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0" dirty="0">
                <a:solidFill>
                  <a:srgbClr val="666666"/>
                </a:solidFill>
                <a:latin typeface="Verdana"/>
                <a:cs typeface="Verdana"/>
              </a:rPr>
              <a:t>edit)</a:t>
            </a:r>
            <a:r>
              <a:rPr sz="700" dirty="0">
                <a:solidFill>
                  <a:srgbClr val="666666"/>
                </a:solidFill>
                <a:latin typeface="Verdana"/>
                <a:cs typeface="Verdana"/>
              </a:rPr>
              <a:t>	</a:t>
            </a:r>
            <a:r>
              <a:rPr sz="700" spc="-100" dirty="0">
                <a:solidFill>
                  <a:srgbClr val="999999"/>
                </a:solidFill>
                <a:latin typeface="Verdana"/>
                <a:cs typeface="Verdana"/>
              </a:rPr>
              <a:t>8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524" y="4926790"/>
            <a:ext cx="318262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Source: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u="sng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3"/>
              </a:rPr>
              <a:t>https://www.udacity.com/course/deep-learning--ud730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798" y="4870147"/>
            <a:ext cx="7737475" cy="11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  <a:tabLst>
                <a:tab pos="7693025" algn="l"/>
              </a:tabLst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Presentation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0" dirty="0">
                <a:solidFill>
                  <a:srgbClr val="666666"/>
                </a:solidFill>
                <a:latin typeface="Verdana"/>
                <a:cs typeface="Verdana"/>
              </a:rPr>
              <a:t>title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90" dirty="0">
                <a:solidFill>
                  <a:srgbClr val="666666"/>
                </a:solidFill>
                <a:latin typeface="Verdana"/>
                <a:cs typeface="Verdana"/>
              </a:rPr>
              <a:t>(Go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70" dirty="0">
                <a:solidFill>
                  <a:srgbClr val="666666"/>
                </a:solidFill>
                <a:latin typeface="Verdana"/>
                <a:cs typeface="Verdana"/>
              </a:rPr>
              <a:t>View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225" dirty="0">
                <a:solidFill>
                  <a:srgbClr val="666666"/>
                </a:solidFill>
                <a:latin typeface="Verdana"/>
                <a:cs typeface="Verdana"/>
              </a:rPr>
              <a:t>&gt;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5" dirty="0">
                <a:solidFill>
                  <a:srgbClr val="666666"/>
                </a:solidFill>
                <a:latin typeface="Verdana"/>
                <a:cs typeface="Verdana"/>
              </a:rPr>
              <a:t>Master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0" dirty="0">
                <a:solidFill>
                  <a:srgbClr val="666666"/>
                </a:solidFill>
                <a:latin typeface="Verdana"/>
                <a:cs typeface="Verdana"/>
              </a:rPr>
              <a:t>edit)</a:t>
            </a:r>
            <a:r>
              <a:rPr sz="700" dirty="0">
                <a:solidFill>
                  <a:srgbClr val="666666"/>
                </a:solidFill>
                <a:latin typeface="Verdana"/>
                <a:cs typeface="Verdana"/>
              </a:rPr>
              <a:t>	</a:t>
            </a:r>
            <a:r>
              <a:rPr sz="700" spc="-100" dirty="0">
                <a:solidFill>
                  <a:srgbClr val="999999"/>
                </a:solidFill>
                <a:latin typeface="Verdana"/>
                <a:cs typeface="Verdana"/>
              </a:rPr>
              <a:t>9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524" y="4926790"/>
            <a:ext cx="318262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Source: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u="sng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3"/>
              </a:rPr>
              <a:t>https://www.udacity.com/course/deep-learning--ud730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798" y="4870147"/>
            <a:ext cx="7737475" cy="11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  <a:tabLst>
                <a:tab pos="7648575" algn="l"/>
              </a:tabLst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Presentation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0" dirty="0">
                <a:solidFill>
                  <a:srgbClr val="666666"/>
                </a:solidFill>
                <a:latin typeface="Verdana"/>
                <a:cs typeface="Verdana"/>
              </a:rPr>
              <a:t>title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90" dirty="0">
                <a:solidFill>
                  <a:srgbClr val="666666"/>
                </a:solidFill>
                <a:latin typeface="Verdana"/>
                <a:cs typeface="Verdana"/>
              </a:rPr>
              <a:t>(Go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70" dirty="0">
                <a:solidFill>
                  <a:srgbClr val="666666"/>
                </a:solidFill>
                <a:latin typeface="Verdana"/>
                <a:cs typeface="Verdana"/>
              </a:rPr>
              <a:t>View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225" dirty="0">
                <a:solidFill>
                  <a:srgbClr val="666666"/>
                </a:solidFill>
                <a:latin typeface="Verdana"/>
                <a:cs typeface="Verdana"/>
              </a:rPr>
              <a:t>&gt;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5" dirty="0">
                <a:solidFill>
                  <a:srgbClr val="666666"/>
                </a:solidFill>
                <a:latin typeface="Verdana"/>
                <a:cs typeface="Verdana"/>
              </a:rPr>
              <a:t>Master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0" dirty="0">
                <a:solidFill>
                  <a:srgbClr val="666666"/>
                </a:solidFill>
                <a:latin typeface="Verdana"/>
                <a:cs typeface="Verdana"/>
              </a:rPr>
              <a:t>edit)</a:t>
            </a:r>
            <a:r>
              <a:rPr sz="700" dirty="0">
                <a:solidFill>
                  <a:srgbClr val="666666"/>
                </a:solidFill>
                <a:latin typeface="Verdana"/>
                <a:cs typeface="Verdana"/>
              </a:rPr>
              <a:t>	</a:t>
            </a:r>
            <a:r>
              <a:rPr sz="700" spc="-100" dirty="0">
                <a:solidFill>
                  <a:srgbClr val="999999"/>
                </a:solidFill>
                <a:latin typeface="Verdana"/>
                <a:cs typeface="Verdana"/>
              </a:rPr>
              <a:t>10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524" y="4926790"/>
            <a:ext cx="318262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Source: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u="sng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3"/>
              </a:rPr>
              <a:t>https://www.udacity.com/course/deep-learning--ud730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C3F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841</Words>
  <Application>Microsoft Office PowerPoint</Application>
  <PresentationFormat>On-screen Show (16:9)</PresentationFormat>
  <Paragraphs>151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Times New Roman</vt:lpstr>
      <vt:lpstr>Trebuchet MS</vt:lpstr>
      <vt:lpstr>Verdana</vt:lpstr>
      <vt:lpstr>Office Theme</vt:lpstr>
      <vt:lpstr>Introduction to  TensorFlow</vt:lpstr>
      <vt:lpstr>Agenda</vt:lpstr>
      <vt:lpstr>TensorFlow</vt:lpstr>
      <vt:lpstr>Tensor?</vt:lpstr>
      <vt:lpstr>Data Flow Graph?</vt:lpstr>
      <vt:lpstr>Neural Networks? Deep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Why would you use NN / Deep Learning?</vt:lpstr>
      <vt:lpstr>Why TensorFlow?</vt:lpstr>
      <vt:lpstr>TensorFlow has the largest community</vt:lpstr>
      <vt:lpstr>PowerPoint Presentation</vt:lpstr>
      <vt:lpstr>TensorFlow is more than an R&amp;D project</vt:lpstr>
      <vt:lpstr>Agenda</vt:lpstr>
      <vt:lpstr>How does it work?</vt:lpstr>
      <vt:lpstr>Agenda</vt:lpstr>
      <vt:lpstr>Further reading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TensorFlow</dc:title>
  <dc:creator>Mrinal-ThinkPad</dc:creator>
  <cp:lastModifiedBy>Chakraborty,Mrinal</cp:lastModifiedBy>
  <cp:revision>3</cp:revision>
  <dcterms:created xsi:type="dcterms:W3CDTF">2019-07-16T02:34:55Z</dcterms:created>
  <dcterms:modified xsi:type="dcterms:W3CDTF">2019-07-16T03:01:25Z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2019-07-16T00:00:00Z</vt:filetime>
  </property>
</Properties>
</file>